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258" r:id="rId3"/>
    <p:sldId id="274" r:id="rId4"/>
    <p:sldId id="271" r:id="rId5"/>
    <p:sldId id="284" r:id="rId6"/>
    <p:sldId id="272" r:id="rId7"/>
    <p:sldId id="275" r:id="rId8"/>
    <p:sldId id="277" r:id="rId9"/>
    <p:sldId id="273" r:id="rId10"/>
    <p:sldId id="259" r:id="rId11"/>
    <p:sldId id="276" r:id="rId12"/>
    <p:sldId id="264" r:id="rId13"/>
    <p:sldId id="263" r:id="rId14"/>
    <p:sldId id="294" r:id="rId15"/>
    <p:sldId id="278" r:id="rId16"/>
    <p:sldId id="285" r:id="rId17"/>
    <p:sldId id="280" r:id="rId18"/>
    <p:sldId id="287" r:id="rId19"/>
    <p:sldId id="288" r:id="rId20"/>
    <p:sldId id="289" r:id="rId21"/>
    <p:sldId id="290" r:id="rId22"/>
    <p:sldId id="291" r:id="rId23"/>
    <p:sldId id="296" r:id="rId24"/>
    <p:sldId id="292" r:id="rId25"/>
    <p:sldId id="286" r:id="rId26"/>
    <p:sldId id="281" r:id="rId27"/>
    <p:sldId id="261" r:id="rId28"/>
    <p:sldId id="268" r:id="rId29"/>
    <p:sldId id="282" r:id="rId30"/>
    <p:sldId id="260" r:id="rId31"/>
    <p:sldId id="29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60"/>
  </p:normalViewPr>
  <p:slideViewPr>
    <p:cSldViewPr snapToGrid="0">
      <p:cViewPr varScale="1">
        <p:scale>
          <a:sx n="61" d="100"/>
          <a:sy n="61" d="100"/>
        </p:scale>
        <p:origin x="92"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F2E5EF-21AB-4C8C-826B-85A1A0A4572B}" type="datetimeFigureOut">
              <a:rPr lang="en-GB" smtClean="0"/>
              <a:t>15/07/2021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3490A0-5A37-41D7-AABB-DE32FA2A5BA2}" type="slidenum">
              <a:rPr lang="en-GB" smtClean="0"/>
              <a:t>‹#›</a:t>
            </a:fld>
            <a:endParaRPr lang="en-GB"/>
          </a:p>
        </p:txBody>
      </p:sp>
    </p:spTree>
    <p:extLst>
      <p:ext uri="{BB962C8B-B14F-4D97-AF65-F5344CB8AC3E}">
        <p14:creationId xmlns:p14="http://schemas.microsoft.com/office/powerpoint/2010/main" val="1501671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308532E-23E8-4963-A9EA-62F9696FD813}" type="slidenum">
              <a:rPr lang="en-SG" smtClean="0"/>
              <a:t>13</a:t>
            </a:fld>
            <a:endParaRPr lang="en-SG"/>
          </a:p>
        </p:txBody>
      </p:sp>
    </p:spTree>
    <p:extLst>
      <p:ext uri="{BB962C8B-B14F-4D97-AF65-F5344CB8AC3E}">
        <p14:creationId xmlns:p14="http://schemas.microsoft.com/office/powerpoint/2010/main" val="3700294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308532E-23E8-4963-A9EA-62F9696FD813}" type="slidenum">
              <a:rPr lang="en-SG" smtClean="0"/>
              <a:t>14</a:t>
            </a:fld>
            <a:endParaRPr lang="en-SG"/>
          </a:p>
        </p:txBody>
      </p:sp>
    </p:spTree>
    <p:extLst>
      <p:ext uri="{BB962C8B-B14F-4D97-AF65-F5344CB8AC3E}">
        <p14:creationId xmlns:p14="http://schemas.microsoft.com/office/powerpoint/2010/main" val="2613879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F5920-3BA4-4A04-82D4-FD89845339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B1621EB-3E46-4C31-A9FE-0753C3E805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369DD34-54CE-4D56-B182-F3898A9F35EC}"/>
              </a:ext>
            </a:extLst>
          </p:cNvPr>
          <p:cNvSpPr>
            <a:spLocks noGrp="1"/>
          </p:cNvSpPr>
          <p:nvPr>
            <p:ph type="dt" sz="half" idx="10"/>
          </p:nvPr>
        </p:nvSpPr>
        <p:spPr/>
        <p:txBody>
          <a:bodyPr/>
          <a:lstStyle/>
          <a:p>
            <a:fld id="{89C34DB6-0DE7-4B36-9F9A-F05E96BE52BC}" type="datetimeFigureOut">
              <a:rPr lang="en-GB" smtClean="0"/>
              <a:t>15/07/2021</a:t>
            </a:fld>
            <a:endParaRPr lang="en-GB"/>
          </a:p>
        </p:txBody>
      </p:sp>
      <p:sp>
        <p:nvSpPr>
          <p:cNvPr id="5" name="Footer Placeholder 4">
            <a:extLst>
              <a:ext uri="{FF2B5EF4-FFF2-40B4-BE49-F238E27FC236}">
                <a16:creationId xmlns:a16="http://schemas.microsoft.com/office/drawing/2014/main" id="{A39D6372-5460-475E-9ADA-3FA22E84FD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151A74-4651-42DD-A56D-BBD8CD7ED322}"/>
              </a:ext>
            </a:extLst>
          </p:cNvPr>
          <p:cNvSpPr>
            <a:spLocks noGrp="1"/>
          </p:cNvSpPr>
          <p:nvPr>
            <p:ph type="sldNum" sz="quarter" idx="12"/>
          </p:nvPr>
        </p:nvSpPr>
        <p:spPr/>
        <p:txBody>
          <a:bodyPr/>
          <a:lstStyle/>
          <a:p>
            <a:fld id="{0202D963-E0FA-4532-8288-4A17AA1C85CE}" type="slidenum">
              <a:rPr lang="en-GB" smtClean="0"/>
              <a:t>‹#›</a:t>
            </a:fld>
            <a:endParaRPr lang="en-GB"/>
          </a:p>
        </p:txBody>
      </p:sp>
    </p:spTree>
    <p:extLst>
      <p:ext uri="{BB962C8B-B14F-4D97-AF65-F5344CB8AC3E}">
        <p14:creationId xmlns:p14="http://schemas.microsoft.com/office/powerpoint/2010/main" val="2310113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92E93-D074-46D1-A87C-39CB6B133EC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D36E94B-878F-4278-AB41-00BB8F789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A95B-E60F-4716-A410-1E4DDCF6FB38}"/>
              </a:ext>
            </a:extLst>
          </p:cNvPr>
          <p:cNvSpPr>
            <a:spLocks noGrp="1"/>
          </p:cNvSpPr>
          <p:nvPr>
            <p:ph type="dt" sz="half" idx="10"/>
          </p:nvPr>
        </p:nvSpPr>
        <p:spPr/>
        <p:txBody>
          <a:bodyPr/>
          <a:lstStyle/>
          <a:p>
            <a:fld id="{89C34DB6-0DE7-4B36-9F9A-F05E96BE52BC}" type="datetimeFigureOut">
              <a:rPr lang="en-GB" smtClean="0"/>
              <a:t>15/07/2021</a:t>
            </a:fld>
            <a:endParaRPr lang="en-GB"/>
          </a:p>
        </p:txBody>
      </p:sp>
      <p:sp>
        <p:nvSpPr>
          <p:cNvPr id="5" name="Footer Placeholder 4">
            <a:extLst>
              <a:ext uri="{FF2B5EF4-FFF2-40B4-BE49-F238E27FC236}">
                <a16:creationId xmlns:a16="http://schemas.microsoft.com/office/drawing/2014/main" id="{76869A5A-E259-4B76-AEEF-B33AF84639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F52563-B6F3-4D0E-B36A-B527C807DED3}"/>
              </a:ext>
            </a:extLst>
          </p:cNvPr>
          <p:cNvSpPr>
            <a:spLocks noGrp="1"/>
          </p:cNvSpPr>
          <p:nvPr>
            <p:ph type="sldNum" sz="quarter" idx="12"/>
          </p:nvPr>
        </p:nvSpPr>
        <p:spPr/>
        <p:txBody>
          <a:bodyPr/>
          <a:lstStyle/>
          <a:p>
            <a:fld id="{0202D963-E0FA-4532-8288-4A17AA1C85CE}" type="slidenum">
              <a:rPr lang="en-GB" smtClean="0"/>
              <a:t>‹#›</a:t>
            </a:fld>
            <a:endParaRPr lang="en-GB"/>
          </a:p>
        </p:txBody>
      </p:sp>
    </p:spTree>
    <p:extLst>
      <p:ext uri="{BB962C8B-B14F-4D97-AF65-F5344CB8AC3E}">
        <p14:creationId xmlns:p14="http://schemas.microsoft.com/office/powerpoint/2010/main" val="1747529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97FDC3-FFF9-48DE-AF01-0BD3A8732D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83C2C8-74D7-45FE-B042-7131A500E7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DAE57C-C3FE-4A88-ADBF-D603B88889F9}"/>
              </a:ext>
            </a:extLst>
          </p:cNvPr>
          <p:cNvSpPr>
            <a:spLocks noGrp="1"/>
          </p:cNvSpPr>
          <p:nvPr>
            <p:ph type="dt" sz="half" idx="10"/>
          </p:nvPr>
        </p:nvSpPr>
        <p:spPr/>
        <p:txBody>
          <a:bodyPr/>
          <a:lstStyle/>
          <a:p>
            <a:fld id="{89C34DB6-0DE7-4B36-9F9A-F05E96BE52BC}" type="datetimeFigureOut">
              <a:rPr lang="en-GB" smtClean="0"/>
              <a:t>15/07/2021</a:t>
            </a:fld>
            <a:endParaRPr lang="en-GB"/>
          </a:p>
        </p:txBody>
      </p:sp>
      <p:sp>
        <p:nvSpPr>
          <p:cNvPr id="5" name="Footer Placeholder 4">
            <a:extLst>
              <a:ext uri="{FF2B5EF4-FFF2-40B4-BE49-F238E27FC236}">
                <a16:creationId xmlns:a16="http://schemas.microsoft.com/office/drawing/2014/main" id="{6397BA09-7883-4792-AA65-15F65043A7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0F1ACD-EC2D-400A-9927-CD14CC4E2899}"/>
              </a:ext>
            </a:extLst>
          </p:cNvPr>
          <p:cNvSpPr>
            <a:spLocks noGrp="1"/>
          </p:cNvSpPr>
          <p:nvPr>
            <p:ph type="sldNum" sz="quarter" idx="12"/>
          </p:nvPr>
        </p:nvSpPr>
        <p:spPr/>
        <p:txBody>
          <a:bodyPr/>
          <a:lstStyle/>
          <a:p>
            <a:fld id="{0202D963-E0FA-4532-8288-4A17AA1C85CE}" type="slidenum">
              <a:rPr lang="en-GB" smtClean="0"/>
              <a:t>‹#›</a:t>
            </a:fld>
            <a:endParaRPr lang="en-GB"/>
          </a:p>
        </p:txBody>
      </p:sp>
    </p:spTree>
    <p:extLst>
      <p:ext uri="{BB962C8B-B14F-4D97-AF65-F5344CB8AC3E}">
        <p14:creationId xmlns:p14="http://schemas.microsoft.com/office/powerpoint/2010/main" val="1511557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B0AF6-4F6A-41C6-91A2-7950D95A4D8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F8884D2-DABC-49F6-A1E3-1AC0F54162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CD6D45-FB40-4DB5-BA0A-C046F083AF34}"/>
              </a:ext>
            </a:extLst>
          </p:cNvPr>
          <p:cNvSpPr>
            <a:spLocks noGrp="1"/>
          </p:cNvSpPr>
          <p:nvPr>
            <p:ph type="dt" sz="half" idx="10"/>
          </p:nvPr>
        </p:nvSpPr>
        <p:spPr/>
        <p:txBody>
          <a:bodyPr/>
          <a:lstStyle/>
          <a:p>
            <a:fld id="{89C34DB6-0DE7-4B36-9F9A-F05E96BE52BC}" type="datetimeFigureOut">
              <a:rPr lang="en-GB" smtClean="0"/>
              <a:t>15/07/2021</a:t>
            </a:fld>
            <a:endParaRPr lang="en-GB"/>
          </a:p>
        </p:txBody>
      </p:sp>
      <p:sp>
        <p:nvSpPr>
          <p:cNvPr id="5" name="Footer Placeholder 4">
            <a:extLst>
              <a:ext uri="{FF2B5EF4-FFF2-40B4-BE49-F238E27FC236}">
                <a16:creationId xmlns:a16="http://schemas.microsoft.com/office/drawing/2014/main" id="{8F942739-84E3-44C0-84C0-6891361F7A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FFBDC3-9CC5-41F1-92C4-DF161B447378}"/>
              </a:ext>
            </a:extLst>
          </p:cNvPr>
          <p:cNvSpPr>
            <a:spLocks noGrp="1"/>
          </p:cNvSpPr>
          <p:nvPr>
            <p:ph type="sldNum" sz="quarter" idx="12"/>
          </p:nvPr>
        </p:nvSpPr>
        <p:spPr/>
        <p:txBody>
          <a:bodyPr/>
          <a:lstStyle/>
          <a:p>
            <a:fld id="{0202D963-E0FA-4532-8288-4A17AA1C85CE}" type="slidenum">
              <a:rPr lang="en-GB" smtClean="0"/>
              <a:t>‹#›</a:t>
            </a:fld>
            <a:endParaRPr lang="en-GB"/>
          </a:p>
        </p:txBody>
      </p:sp>
    </p:spTree>
    <p:extLst>
      <p:ext uri="{BB962C8B-B14F-4D97-AF65-F5344CB8AC3E}">
        <p14:creationId xmlns:p14="http://schemas.microsoft.com/office/powerpoint/2010/main" val="1972896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239F2-0BC8-414F-8E30-87C00D8BB6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6743070-0F40-4F9E-B6C0-31A895F8B2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B5E6B9-E152-44FC-BB0D-E0B3DF8D30CE}"/>
              </a:ext>
            </a:extLst>
          </p:cNvPr>
          <p:cNvSpPr>
            <a:spLocks noGrp="1"/>
          </p:cNvSpPr>
          <p:nvPr>
            <p:ph type="dt" sz="half" idx="10"/>
          </p:nvPr>
        </p:nvSpPr>
        <p:spPr/>
        <p:txBody>
          <a:bodyPr/>
          <a:lstStyle/>
          <a:p>
            <a:fld id="{89C34DB6-0DE7-4B36-9F9A-F05E96BE52BC}" type="datetimeFigureOut">
              <a:rPr lang="en-GB" smtClean="0"/>
              <a:t>15/07/2021</a:t>
            </a:fld>
            <a:endParaRPr lang="en-GB"/>
          </a:p>
        </p:txBody>
      </p:sp>
      <p:sp>
        <p:nvSpPr>
          <p:cNvPr id="5" name="Footer Placeholder 4">
            <a:extLst>
              <a:ext uri="{FF2B5EF4-FFF2-40B4-BE49-F238E27FC236}">
                <a16:creationId xmlns:a16="http://schemas.microsoft.com/office/drawing/2014/main" id="{A9747439-3C23-42A2-979A-3E00DDCEFB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715613-9742-40B9-A4A6-B27125397917}"/>
              </a:ext>
            </a:extLst>
          </p:cNvPr>
          <p:cNvSpPr>
            <a:spLocks noGrp="1"/>
          </p:cNvSpPr>
          <p:nvPr>
            <p:ph type="sldNum" sz="quarter" idx="12"/>
          </p:nvPr>
        </p:nvSpPr>
        <p:spPr/>
        <p:txBody>
          <a:bodyPr/>
          <a:lstStyle/>
          <a:p>
            <a:fld id="{0202D963-E0FA-4532-8288-4A17AA1C85CE}" type="slidenum">
              <a:rPr lang="en-GB" smtClean="0"/>
              <a:t>‹#›</a:t>
            </a:fld>
            <a:endParaRPr lang="en-GB"/>
          </a:p>
        </p:txBody>
      </p:sp>
    </p:spTree>
    <p:extLst>
      <p:ext uri="{BB962C8B-B14F-4D97-AF65-F5344CB8AC3E}">
        <p14:creationId xmlns:p14="http://schemas.microsoft.com/office/powerpoint/2010/main" val="839491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0196C-09D9-4112-8FE8-A2C279B05CE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82CFAA-3A3D-4823-B4FB-35B42CD738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F71EFFF-DEB3-4D40-A055-CC74DCEB3B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1A44DFE-362E-4E0B-835A-9E1FF3221E0F}"/>
              </a:ext>
            </a:extLst>
          </p:cNvPr>
          <p:cNvSpPr>
            <a:spLocks noGrp="1"/>
          </p:cNvSpPr>
          <p:nvPr>
            <p:ph type="dt" sz="half" idx="10"/>
          </p:nvPr>
        </p:nvSpPr>
        <p:spPr/>
        <p:txBody>
          <a:bodyPr/>
          <a:lstStyle/>
          <a:p>
            <a:fld id="{89C34DB6-0DE7-4B36-9F9A-F05E96BE52BC}" type="datetimeFigureOut">
              <a:rPr lang="en-GB" smtClean="0"/>
              <a:t>15/07/2021</a:t>
            </a:fld>
            <a:endParaRPr lang="en-GB"/>
          </a:p>
        </p:txBody>
      </p:sp>
      <p:sp>
        <p:nvSpPr>
          <p:cNvPr id="6" name="Footer Placeholder 5">
            <a:extLst>
              <a:ext uri="{FF2B5EF4-FFF2-40B4-BE49-F238E27FC236}">
                <a16:creationId xmlns:a16="http://schemas.microsoft.com/office/drawing/2014/main" id="{7CF4D4B8-32A6-4CD6-894E-107A19223A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054C4EF-3BD5-46E4-8BB8-D362731578B3}"/>
              </a:ext>
            </a:extLst>
          </p:cNvPr>
          <p:cNvSpPr>
            <a:spLocks noGrp="1"/>
          </p:cNvSpPr>
          <p:nvPr>
            <p:ph type="sldNum" sz="quarter" idx="12"/>
          </p:nvPr>
        </p:nvSpPr>
        <p:spPr/>
        <p:txBody>
          <a:bodyPr/>
          <a:lstStyle/>
          <a:p>
            <a:fld id="{0202D963-E0FA-4532-8288-4A17AA1C85CE}" type="slidenum">
              <a:rPr lang="en-GB" smtClean="0"/>
              <a:t>‹#›</a:t>
            </a:fld>
            <a:endParaRPr lang="en-GB"/>
          </a:p>
        </p:txBody>
      </p:sp>
    </p:spTree>
    <p:extLst>
      <p:ext uri="{BB962C8B-B14F-4D97-AF65-F5344CB8AC3E}">
        <p14:creationId xmlns:p14="http://schemas.microsoft.com/office/powerpoint/2010/main" val="3488431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97AB6-BEB8-43C9-A0FF-E7E938DE53B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90D66C8-5A00-441C-822E-E25CD04987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5DA125-B574-4EFE-B721-0B624FD3AD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909A235-4951-48D1-B3D8-86E68B8158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0B4FED-917C-4691-8B60-6D2B0EAD1F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C88B5C5-96E3-42AD-ABD9-D1F989949A85}"/>
              </a:ext>
            </a:extLst>
          </p:cNvPr>
          <p:cNvSpPr>
            <a:spLocks noGrp="1"/>
          </p:cNvSpPr>
          <p:nvPr>
            <p:ph type="dt" sz="half" idx="10"/>
          </p:nvPr>
        </p:nvSpPr>
        <p:spPr/>
        <p:txBody>
          <a:bodyPr/>
          <a:lstStyle/>
          <a:p>
            <a:fld id="{89C34DB6-0DE7-4B36-9F9A-F05E96BE52BC}" type="datetimeFigureOut">
              <a:rPr lang="en-GB" smtClean="0"/>
              <a:t>15/07/2021</a:t>
            </a:fld>
            <a:endParaRPr lang="en-GB"/>
          </a:p>
        </p:txBody>
      </p:sp>
      <p:sp>
        <p:nvSpPr>
          <p:cNvPr id="8" name="Footer Placeholder 7">
            <a:extLst>
              <a:ext uri="{FF2B5EF4-FFF2-40B4-BE49-F238E27FC236}">
                <a16:creationId xmlns:a16="http://schemas.microsoft.com/office/drawing/2014/main" id="{77672039-F051-4FD0-BEDF-0AC1FDB2455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42D2E97-5B89-43F0-8CEB-61B4345B0D49}"/>
              </a:ext>
            </a:extLst>
          </p:cNvPr>
          <p:cNvSpPr>
            <a:spLocks noGrp="1"/>
          </p:cNvSpPr>
          <p:nvPr>
            <p:ph type="sldNum" sz="quarter" idx="12"/>
          </p:nvPr>
        </p:nvSpPr>
        <p:spPr/>
        <p:txBody>
          <a:bodyPr/>
          <a:lstStyle/>
          <a:p>
            <a:fld id="{0202D963-E0FA-4532-8288-4A17AA1C85CE}" type="slidenum">
              <a:rPr lang="en-GB" smtClean="0"/>
              <a:t>‹#›</a:t>
            </a:fld>
            <a:endParaRPr lang="en-GB"/>
          </a:p>
        </p:txBody>
      </p:sp>
    </p:spTree>
    <p:extLst>
      <p:ext uri="{BB962C8B-B14F-4D97-AF65-F5344CB8AC3E}">
        <p14:creationId xmlns:p14="http://schemas.microsoft.com/office/powerpoint/2010/main" val="3600324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91A7B-FDBD-42B3-8377-235E12B7C4A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B375FF3-3ED2-45EB-8C00-5A928A77C5E5}"/>
              </a:ext>
            </a:extLst>
          </p:cNvPr>
          <p:cNvSpPr>
            <a:spLocks noGrp="1"/>
          </p:cNvSpPr>
          <p:nvPr>
            <p:ph type="dt" sz="half" idx="10"/>
          </p:nvPr>
        </p:nvSpPr>
        <p:spPr/>
        <p:txBody>
          <a:bodyPr/>
          <a:lstStyle/>
          <a:p>
            <a:fld id="{89C34DB6-0DE7-4B36-9F9A-F05E96BE52BC}" type="datetimeFigureOut">
              <a:rPr lang="en-GB" smtClean="0"/>
              <a:t>15/07/2021</a:t>
            </a:fld>
            <a:endParaRPr lang="en-GB"/>
          </a:p>
        </p:txBody>
      </p:sp>
      <p:sp>
        <p:nvSpPr>
          <p:cNvPr id="4" name="Footer Placeholder 3">
            <a:extLst>
              <a:ext uri="{FF2B5EF4-FFF2-40B4-BE49-F238E27FC236}">
                <a16:creationId xmlns:a16="http://schemas.microsoft.com/office/drawing/2014/main" id="{D5E0B350-C661-4395-95A9-45060C98896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6526F8E-6205-4814-9B6D-08124C90E69E}"/>
              </a:ext>
            </a:extLst>
          </p:cNvPr>
          <p:cNvSpPr>
            <a:spLocks noGrp="1"/>
          </p:cNvSpPr>
          <p:nvPr>
            <p:ph type="sldNum" sz="quarter" idx="12"/>
          </p:nvPr>
        </p:nvSpPr>
        <p:spPr/>
        <p:txBody>
          <a:bodyPr/>
          <a:lstStyle/>
          <a:p>
            <a:fld id="{0202D963-E0FA-4532-8288-4A17AA1C85CE}" type="slidenum">
              <a:rPr lang="en-GB" smtClean="0"/>
              <a:t>‹#›</a:t>
            </a:fld>
            <a:endParaRPr lang="en-GB"/>
          </a:p>
        </p:txBody>
      </p:sp>
    </p:spTree>
    <p:extLst>
      <p:ext uri="{BB962C8B-B14F-4D97-AF65-F5344CB8AC3E}">
        <p14:creationId xmlns:p14="http://schemas.microsoft.com/office/powerpoint/2010/main" val="2853437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839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A585A-B20C-4975-8C8A-F66BAD668D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E42C7F-98BF-4FB4-B108-8A0B4E630D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27AA0A7-82C8-4AB8-B903-E0A0CBEA9F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395A0F-2B34-4501-A8CB-F11D3D81A51A}"/>
              </a:ext>
            </a:extLst>
          </p:cNvPr>
          <p:cNvSpPr>
            <a:spLocks noGrp="1"/>
          </p:cNvSpPr>
          <p:nvPr>
            <p:ph type="dt" sz="half" idx="10"/>
          </p:nvPr>
        </p:nvSpPr>
        <p:spPr/>
        <p:txBody>
          <a:bodyPr/>
          <a:lstStyle/>
          <a:p>
            <a:fld id="{89C34DB6-0DE7-4B36-9F9A-F05E96BE52BC}" type="datetimeFigureOut">
              <a:rPr lang="en-GB" smtClean="0"/>
              <a:t>15/07/2021</a:t>
            </a:fld>
            <a:endParaRPr lang="en-GB"/>
          </a:p>
        </p:txBody>
      </p:sp>
      <p:sp>
        <p:nvSpPr>
          <p:cNvPr id="6" name="Footer Placeholder 5">
            <a:extLst>
              <a:ext uri="{FF2B5EF4-FFF2-40B4-BE49-F238E27FC236}">
                <a16:creationId xmlns:a16="http://schemas.microsoft.com/office/drawing/2014/main" id="{1DE49F7B-BB19-413F-8674-5540084DC8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B149F2-3ED5-4DB9-BF37-5AC5C07ECC12}"/>
              </a:ext>
            </a:extLst>
          </p:cNvPr>
          <p:cNvSpPr>
            <a:spLocks noGrp="1"/>
          </p:cNvSpPr>
          <p:nvPr>
            <p:ph type="sldNum" sz="quarter" idx="12"/>
          </p:nvPr>
        </p:nvSpPr>
        <p:spPr/>
        <p:txBody>
          <a:bodyPr/>
          <a:lstStyle/>
          <a:p>
            <a:fld id="{0202D963-E0FA-4532-8288-4A17AA1C85CE}" type="slidenum">
              <a:rPr lang="en-GB" smtClean="0"/>
              <a:t>‹#›</a:t>
            </a:fld>
            <a:endParaRPr lang="en-GB"/>
          </a:p>
        </p:txBody>
      </p:sp>
    </p:spTree>
    <p:extLst>
      <p:ext uri="{BB962C8B-B14F-4D97-AF65-F5344CB8AC3E}">
        <p14:creationId xmlns:p14="http://schemas.microsoft.com/office/powerpoint/2010/main" val="2020562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3083C-83B7-4389-A9AC-03B813487C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E16395A-766A-45A1-9706-6FEF84FB9F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3E2387C-9AB2-4D52-80A6-58BE2788AA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407234-04CE-47B7-8750-5AFD96096FBF}"/>
              </a:ext>
            </a:extLst>
          </p:cNvPr>
          <p:cNvSpPr>
            <a:spLocks noGrp="1"/>
          </p:cNvSpPr>
          <p:nvPr>
            <p:ph type="dt" sz="half" idx="10"/>
          </p:nvPr>
        </p:nvSpPr>
        <p:spPr/>
        <p:txBody>
          <a:bodyPr/>
          <a:lstStyle/>
          <a:p>
            <a:fld id="{89C34DB6-0DE7-4B36-9F9A-F05E96BE52BC}" type="datetimeFigureOut">
              <a:rPr lang="en-GB" smtClean="0"/>
              <a:t>15/07/2021</a:t>
            </a:fld>
            <a:endParaRPr lang="en-GB"/>
          </a:p>
        </p:txBody>
      </p:sp>
      <p:sp>
        <p:nvSpPr>
          <p:cNvPr id="6" name="Footer Placeholder 5">
            <a:extLst>
              <a:ext uri="{FF2B5EF4-FFF2-40B4-BE49-F238E27FC236}">
                <a16:creationId xmlns:a16="http://schemas.microsoft.com/office/drawing/2014/main" id="{B401A2FD-C69C-42B2-8C99-F1117A16FC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A39C9C-7137-4673-B612-36D0379D087A}"/>
              </a:ext>
            </a:extLst>
          </p:cNvPr>
          <p:cNvSpPr>
            <a:spLocks noGrp="1"/>
          </p:cNvSpPr>
          <p:nvPr>
            <p:ph type="sldNum" sz="quarter" idx="12"/>
          </p:nvPr>
        </p:nvSpPr>
        <p:spPr/>
        <p:txBody>
          <a:bodyPr/>
          <a:lstStyle/>
          <a:p>
            <a:fld id="{0202D963-E0FA-4532-8288-4A17AA1C85CE}" type="slidenum">
              <a:rPr lang="en-GB" smtClean="0"/>
              <a:t>‹#›</a:t>
            </a:fld>
            <a:endParaRPr lang="en-GB"/>
          </a:p>
        </p:txBody>
      </p:sp>
    </p:spTree>
    <p:extLst>
      <p:ext uri="{BB962C8B-B14F-4D97-AF65-F5344CB8AC3E}">
        <p14:creationId xmlns:p14="http://schemas.microsoft.com/office/powerpoint/2010/main" val="3618207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AF59BF-354A-4ED3-AE46-F2E966A511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CCF18EA-33CE-41CA-B95B-E4C43C5DAC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A74A6-B4F6-42C0-88CC-A5643AAF24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34DB6-0DE7-4B36-9F9A-F05E96BE52BC}" type="datetimeFigureOut">
              <a:rPr lang="en-GB" smtClean="0"/>
              <a:t>15/07/2021</a:t>
            </a:fld>
            <a:endParaRPr lang="en-GB"/>
          </a:p>
        </p:txBody>
      </p:sp>
      <p:sp>
        <p:nvSpPr>
          <p:cNvPr id="5" name="Footer Placeholder 4">
            <a:extLst>
              <a:ext uri="{FF2B5EF4-FFF2-40B4-BE49-F238E27FC236}">
                <a16:creationId xmlns:a16="http://schemas.microsoft.com/office/drawing/2014/main" id="{5784387A-A092-43AE-B78B-5CA74C6DBF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7ED0A8F-F1B6-441D-ABC9-E85BCD3F69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02D963-E0FA-4532-8288-4A17AA1C85CE}" type="slidenum">
              <a:rPr lang="en-GB" smtClean="0"/>
              <a:t>‹#›</a:t>
            </a:fld>
            <a:endParaRPr lang="en-GB"/>
          </a:p>
        </p:txBody>
      </p:sp>
    </p:spTree>
    <p:extLst>
      <p:ext uri="{BB962C8B-B14F-4D97-AF65-F5344CB8AC3E}">
        <p14:creationId xmlns:p14="http://schemas.microsoft.com/office/powerpoint/2010/main" val="19586660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https://www.youtube.com/watch?v=P-fAhG22A4Q" TargetMode="Externa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hyperlink" Target="https://www.youtube.com/watch?v=P-fAhG22A4Q"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hyperlink" Target="https://www.youtube.com/watch?v=XvHuuCauJN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Io2rsQHv-Js" TargetMode="External"/><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t="-8000" b="-8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5DDDFC-FA7F-4F3A-B043-ABEE1D594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3104" y="70069"/>
            <a:ext cx="1725930" cy="618719"/>
          </a:xfrm>
          <a:prstGeom prst="rect">
            <a:avLst/>
          </a:prstGeom>
        </p:spPr>
      </p:pic>
      <p:sp>
        <p:nvSpPr>
          <p:cNvPr id="3" name="TextBox 2">
            <a:extLst>
              <a:ext uri="{FF2B5EF4-FFF2-40B4-BE49-F238E27FC236}">
                <a16:creationId xmlns:a16="http://schemas.microsoft.com/office/drawing/2014/main" id="{1C787569-6B25-4BB9-9961-CF81D081D5DC}"/>
              </a:ext>
            </a:extLst>
          </p:cNvPr>
          <p:cNvSpPr txBox="1"/>
          <p:nvPr/>
        </p:nvSpPr>
        <p:spPr>
          <a:xfrm>
            <a:off x="2491563" y="3701832"/>
            <a:ext cx="7208874" cy="2062103"/>
          </a:xfrm>
          <a:prstGeom prst="rect">
            <a:avLst/>
          </a:prstGeom>
          <a:noFill/>
        </p:spPr>
        <p:txBody>
          <a:bodyPr wrap="square" rtlCol="0">
            <a:spAutoFit/>
          </a:bodyPr>
          <a:lstStyle/>
          <a:p>
            <a:pPr marL="0" marR="0" algn="ctr">
              <a:spcBef>
                <a:spcPts val="0"/>
              </a:spcBef>
              <a:spcAft>
                <a:spcPts val="0"/>
              </a:spcAft>
            </a:pPr>
            <a:r>
              <a:rPr lang="en-US" sz="3200" dirty="0">
                <a:effectLst/>
                <a:latin typeface="HelveticaNeueLT Std Med" panose="020B0604020202020204" pitchFamily="34" charset="0"/>
                <a:ea typeface="Calibri" panose="020F0502020204030204" pitchFamily="34" charset="0"/>
                <a:cs typeface="Times New Roman" panose="02020603050405020304" pitchFamily="18" charset="0"/>
              </a:rPr>
              <a:t>Rising to life with Christ</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3200" dirty="0">
                <a:effectLst/>
                <a:latin typeface="HelveticaNeueLT Std Med" panose="020B0604020202020204" pitchFamily="34" charset="0"/>
                <a:ea typeface="Calibri" panose="020F0502020204030204" pitchFamily="34" charset="0"/>
                <a:cs typeface="Times New Roman" panose="02020603050405020304" pitchFamily="18" charset="0"/>
              </a:rPr>
              <a:t>Stepping into Babylon in hope and power</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GB" sz="3200" dirty="0"/>
          </a:p>
        </p:txBody>
      </p:sp>
      <p:sp>
        <p:nvSpPr>
          <p:cNvPr id="4" name="TextBox 3">
            <a:extLst>
              <a:ext uri="{FF2B5EF4-FFF2-40B4-BE49-F238E27FC236}">
                <a16:creationId xmlns:a16="http://schemas.microsoft.com/office/drawing/2014/main" id="{567C7C15-543C-4C07-9B93-A3DB978DBF90}"/>
              </a:ext>
            </a:extLst>
          </p:cNvPr>
          <p:cNvSpPr txBox="1"/>
          <p:nvPr/>
        </p:nvSpPr>
        <p:spPr>
          <a:xfrm>
            <a:off x="2491563" y="2301138"/>
            <a:ext cx="8407633" cy="1569660"/>
          </a:xfrm>
          <a:prstGeom prst="rect">
            <a:avLst/>
          </a:prstGeom>
          <a:noFill/>
        </p:spPr>
        <p:txBody>
          <a:bodyPr wrap="square" rtlCol="0">
            <a:spAutoFit/>
          </a:bodyPr>
          <a:lstStyle/>
          <a:p>
            <a:r>
              <a:rPr lang="en-US" sz="4800" b="1" dirty="0">
                <a:effectLst/>
                <a:latin typeface="HelveticaNeueLT Std Med" panose="020B0604020202020204" pitchFamily="34" charset="0"/>
                <a:ea typeface="Calibri" panose="020F0502020204030204" pitchFamily="34" charset="0"/>
                <a:cs typeface="Times New Roman" panose="02020603050405020304" pitchFamily="18" charset="0"/>
              </a:rPr>
              <a:t>CWM Sunday Litany 2021</a:t>
            </a:r>
            <a:endParaRPr lang="en-GB" sz="4800" dirty="0">
              <a:effectLst/>
              <a:latin typeface="HelveticaNeueLT Std Med" panose="020B0604020202020204" pitchFamily="34" charset="0"/>
              <a:ea typeface="Calibri" panose="020F0502020204030204" pitchFamily="34" charset="0"/>
              <a:cs typeface="Times New Roman" panose="02020603050405020304" pitchFamily="18" charset="0"/>
            </a:endParaRPr>
          </a:p>
          <a:p>
            <a:endParaRPr lang="en-GB" sz="4800" dirty="0"/>
          </a:p>
        </p:txBody>
      </p:sp>
    </p:spTree>
    <p:extLst>
      <p:ext uri="{BB962C8B-B14F-4D97-AF65-F5344CB8AC3E}">
        <p14:creationId xmlns:p14="http://schemas.microsoft.com/office/powerpoint/2010/main" val="1946350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FA3F9F-111E-46BC-9214-3CA2649EE15B}"/>
              </a:ext>
            </a:extLst>
          </p:cNvPr>
          <p:cNvSpPr txBox="1"/>
          <p:nvPr/>
        </p:nvSpPr>
        <p:spPr>
          <a:xfrm>
            <a:off x="1134943" y="711304"/>
            <a:ext cx="5837663" cy="646331"/>
          </a:xfrm>
          <a:prstGeom prst="rect">
            <a:avLst/>
          </a:prstGeom>
          <a:noFill/>
        </p:spPr>
        <p:txBody>
          <a:bodyPr wrap="square" rtlCol="0">
            <a:spAutoFit/>
          </a:bodyPr>
          <a:lstStyle/>
          <a:p>
            <a:r>
              <a:rPr lang="en-US" sz="3600" dirty="0">
                <a:latin typeface="HelveticaNeueLT Std Cn" panose="020B0506030502030204" pitchFamily="34" charset="0"/>
              </a:rPr>
              <a:t>Response:</a:t>
            </a:r>
            <a:endParaRPr lang="en-GB" sz="3600" dirty="0">
              <a:latin typeface="HelveticaNeueLT Std Cn" panose="020B0506030502030204" pitchFamily="34" charset="0"/>
            </a:endParaRPr>
          </a:p>
        </p:txBody>
      </p:sp>
      <p:sp>
        <p:nvSpPr>
          <p:cNvPr id="5" name="TextBox 4">
            <a:extLst>
              <a:ext uri="{FF2B5EF4-FFF2-40B4-BE49-F238E27FC236}">
                <a16:creationId xmlns:a16="http://schemas.microsoft.com/office/drawing/2014/main" id="{6A222E81-55B9-431B-AC0A-0719EAA89CFA}"/>
              </a:ext>
            </a:extLst>
          </p:cNvPr>
          <p:cNvSpPr txBox="1"/>
          <p:nvPr/>
        </p:nvSpPr>
        <p:spPr>
          <a:xfrm>
            <a:off x="1232146" y="1788654"/>
            <a:ext cx="9167448" cy="4154984"/>
          </a:xfrm>
          <a:prstGeom prst="rect">
            <a:avLst/>
          </a:prstGeom>
          <a:noFill/>
        </p:spPr>
        <p:txBody>
          <a:bodyPr wrap="square" rtlCol="0">
            <a:spAutoFit/>
          </a:bodyPr>
          <a:lstStyle/>
          <a:p>
            <a:r>
              <a:rPr lang="en-US" sz="2400" dirty="0">
                <a:latin typeface="HelveticaNeueLT Std Med" panose="020B0604020202020204" pitchFamily="34" charset="0"/>
              </a:rPr>
              <a:t>Creation is hurting</a:t>
            </a:r>
          </a:p>
          <a:p>
            <a:r>
              <a:rPr lang="en-US" sz="2400" b="1" dirty="0">
                <a:latin typeface="HelveticaNeueLT Std Med" panose="020B0604020202020204" pitchFamily="34" charset="0"/>
              </a:rPr>
              <a:t>People are dying</a:t>
            </a:r>
          </a:p>
          <a:p>
            <a:r>
              <a:rPr lang="en-US" sz="2400" b="1" dirty="0">
                <a:latin typeface="HelveticaNeueLT Std Med" panose="020B0604020202020204" pitchFamily="34" charset="0"/>
              </a:rPr>
              <a:t>The powerful are profiting</a:t>
            </a:r>
          </a:p>
          <a:p>
            <a:r>
              <a:rPr lang="en-US" sz="2400" b="1" dirty="0">
                <a:latin typeface="HelveticaNeueLT Std Med" panose="020B0604020202020204" pitchFamily="34" charset="0"/>
              </a:rPr>
              <a:t>God is crying, God is calling!</a:t>
            </a:r>
          </a:p>
          <a:p>
            <a:endParaRPr lang="en-US" sz="2400" dirty="0">
              <a:latin typeface="HelveticaNeueLT Std Med" panose="020B0604020202020204" pitchFamily="34" charset="0"/>
            </a:endParaRPr>
          </a:p>
          <a:p>
            <a:r>
              <a:rPr lang="en-US" sz="2400" dirty="0">
                <a:latin typeface="HelveticaNeueLT Std Med" panose="020B0604020202020204" pitchFamily="34" charset="0"/>
              </a:rPr>
              <a:t>Our divisions are power constructs for the benefit of the powerful</a:t>
            </a:r>
          </a:p>
          <a:p>
            <a:r>
              <a:rPr lang="en-US" sz="2400" dirty="0">
                <a:latin typeface="HelveticaNeueLT Std Med" panose="020B0604020202020204" pitchFamily="34" charset="0"/>
              </a:rPr>
              <a:t>Christ’s coming was to transgress the boundaries and borders of human life </a:t>
            </a:r>
          </a:p>
          <a:p>
            <a:r>
              <a:rPr lang="en-US" sz="2400" dirty="0">
                <a:latin typeface="HelveticaNeueLT Std Med" panose="020B0604020202020204" pitchFamily="34" charset="0"/>
              </a:rPr>
              <a:t>so that the New Heaven and Earth might come to subvert </a:t>
            </a:r>
          </a:p>
          <a:p>
            <a:r>
              <a:rPr lang="en-US" sz="2400" dirty="0">
                <a:latin typeface="HelveticaNeueLT Std Med" panose="020B0604020202020204" pitchFamily="34" charset="0"/>
              </a:rPr>
              <a:t>all our maps and means and methods of living.</a:t>
            </a:r>
          </a:p>
        </p:txBody>
      </p:sp>
      <p:pic>
        <p:nvPicPr>
          <p:cNvPr id="6" name="Picture 5">
            <a:extLst>
              <a:ext uri="{FF2B5EF4-FFF2-40B4-BE49-F238E27FC236}">
                <a16:creationId xmlns:a16="http://schemas.microsoft.com/office/drawing/2014/main" id="{E805596E-C523-4BCB-882A-FBEA25A4C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8027" y="92585"/>
            <a:ext cx="1725930" cy="618719"/>
          </a:xfrm>
          <a:prstGeom prst="rect">
            <a:avLst/>
          </a:prstGeom>
        </p:spPr>
      </p:pic>
    </p:spTree>
    <p:extLst>
      <p:ext uri="{BB962C8B-B14F-4D97-AF65-F5344CB8AC3E}">
        <p14:creationId xmlns:p14="http://schemas.microsoft.com/office/powerpoint/2010/main" val="416264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222E81-55B9-431B-AC0A-0719EAA89CFA}"/>
              </a:ext>
            </a:extLst>
          </p:cNvPr>
          <p:cNvSpPr txBox="1"/>
          <p:nvPr/>
        </p:nvSpPr>
        <p:spPr>
          <a:xfrm>
            <a:off x="957383" y="1843630"/>
            <a:ext cx="9167448" cy="3785652"/>
          </a:xfrm>
          <a:prstGeom prst="rect">
            <a:avLst/>
          </a:prstGeom>
          <a:noFill/>
        </p:spPr>
        <p:txBody>
          <a:bodyPr wrap="square" rtlCol="0">
            <a:spAutoFit/>
          </a:bodyPr>
          <a:lstStyle/>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Let us rise up and proclaim in the face of Babylon that humanity is one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The earth is being despoiled for the profit of the few</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Christ’s coming to raise up the lowly and bring down the wealthy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was to proclaim and </a:t>
            </a:r>
            <a:r>
              <a:rPr lang="en-US" sz="2400" dirty="0" err="1">
                <a:effectLst/>
                <a:latin typeface="HelveticaNeueLT Std Med" panose="020B0604020202020204" pitchFamily="34" charset="0"/>
                <a:ea typeface="Calibri" panose="020F0502020204030204" pitchFamily="34" charset="0"/>
                <a:cs typeface="Times New Roman" panose="02020603050405020304" pitchFamily="18" charset="0"/>
              </a:rPr>
              <a:t>honour</a:t>
            </a: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 the common wealth of the New Heaven and Earth.</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Let us rise up and proclaim in the face of Babylon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that our economies must deliver life for all the community.</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805596E-C523-4BCB-882A-FBEA25A4C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8027" y="92585"/>
            <a:ext cx="1725930" cy="618719"/>
          </a:xfrm>
          <a:prstGeom prst="rect">
            <a:avLst/>
          </a:prstGeom>
        </p:spPr>
      </p:pic>
    </p:spTree>
    <p:extLst>
      <p:ext uri="{BB962C8B-B14F-4D97-AF65-F5344CB8AC3E}">
        <p14:creationId xmlns:p14="http://schemas.microsoft.com/office/powerpoint/2010/main" val="2577454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E3C47E-072A-4539-9B24-B47DE7DF3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7061" y="129558"/>
            <a:ext cx="1725930" cy="618719"/>
          </a:xfrm>
          <a:prstGeom prst="rect">
            <a:avLst/>
          </a:prstGeom>
        </p:spPr>
      </p:pic>
      <p:sp>
        <p:nvSpPr>
          <p:cNvPr id="6" name="TextBox 5">
            <a:extLst>
              <a:ext uri="{FF2B5EF4-FFF2-40B4-BE49-F238E27FC236}">
                <a16:creationId xmlns:a16="http://schemas.microsoft.com/office/drawing/2014/main" id="{C5F56350-59A7-4ACE-8600-E5AE5A01F765}"/>
              </a:ext>
            </a:extLst>
          </p:cNvPr>
          <p:cNvSpPr txBox="1"/>
          <p:nvPr/>
        </p:nvSpPr>
        <p:spPr>
          <a:xfrm>
            <a:off x="862965" y="1344642"/>
            <a:ext cx="6093724" cy="1477328"/>
          </a:xfrm>
          <a:prstGeom prst="rect">
            <a:avLst/>
          </a:prstGeom>
          <a:noFill/>
        </p:spPr>
        <p:txBody>
          <a:bodyPr wrap="square">
            <a:spAutoFit/>
          </a:bodyPr>
          <a:lstStyle/>
          <a:p>
            <a:pPr marL="0" marR="0">
              <a:spcBef>
                <a:spcPts val="0"/>
              </a:spcBef>
              <a:spcAft>
                <a:spcPts val="0"/>
              </a:spcAft>
            </a:pPr>
            <a:r>
              <a:rPr lang="en-US" sz="1800" dirty="0">
                <a:effectLst/>
                <a:latin typeface="HelveticaNeueLT Std Med"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HelveticaNeueLT Std Med"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dirty="0">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790FDC5A-6ABE-43ED-9A56-25EAA0A54363}"/>
              </a:ext>
            </a:extLst>
          </p:cNvPr>
          <p:cNvSpPr txBox="1"/>
          <p:nvPr/>
        </p:nvSpPr>
        <p:spPr>
          <a:xfrm>
            <a:off x="862965" y="438918"/>
            <a:ext cx="5837663" cy="646331"/>
          </a:xfrm>
          <a:prstGeom prst="rect">
            <a:avLst/>
          </a:prstGeom>
          <a:noFill/>
        </p:spPr>
        <p:txBody>
          <a:bodyPr wrap="square" rtlCol="0">
            <a:spAutoFit/>
          </a:bodyPr>
          <a:lstStyle/>
          <a:p>
            <a:r>
              <a:rPr lang="en-US" sz="3600" dirty="0">
                <a:latin typeface="HelveticaNeueLT Std Cn" panose="020B0506030502030204" pitchFamily="34" charset="0"/>
              </a:rPr>
              <a:t>Song of Response</a:t>
            </a:r>
            <a:endParaRPr lang="en-GB" sz="3600" dirty="0">
              <a:latin typeface="HelveticaNeueLT Std Cn" panose="020B0506030502030204" pitchFamily="34" charset="0"/>
            </a:endParaRPr>
          </a:p>
        </p:txBody>
      </p:sp>
    </p:spTree>
    <p:extLst>
      <p:ext uri="{BB962C8B-B14F-4D97-AF65-F5344CB8AC3E}">
        <p14:creationId xmlns:p14="http://schemas.microsoft.com/office/powerpoint/2010/main" val="873459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l="-8000" r="-8000"/>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94F4A10-E40E-4559-A8C3-2D7BF18863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3731" y="80056"/>
            <a:ext cx="1725930" cy="618719"/>
          </a:xfrm>
          <a:prstGeom prst="rect">
            <a:avLst/>
          </a:prstGeom>
        </p:spPr>
      </p:pic>
      <p:sp>
        <p:nvSpPr>
          <p:cNvPr id="6" name="TextBox 5">
            <a:extLst>
              <a:ext uri="{FF2B5EF4-FFF2-40B4-BE49-F238E27FC236}">
                <a16:creationId xmlns:a16="http://schemas.microsoft.com/office/drawing/2014/main" id="{AA2E55B5-4D5A-4733-881D-7243590049B0}"/>
              </a:ext>
            </a:extLst>
          </p:cNvPr>
          <p:cNvSpPr txBox="1"/>
          <p:nvPr/>
        </p:nvSpPr>
        <p:spPr>
          <a:xfrm>
            <a:off x="633130" y="1634910"/>
            <a:ext cx="10304060" cy="4154984"/>
          </a:xfrm>
          <a:prstGeom prst="rect">
            <a:avLst/>
          </a:prstGeom>
          <a:noFill/>
        </p:spPr>
        <p:txBody>
          <a:bodyPr wrap="square" rtlCol="0">
            <a:spAutoFit/>
          </a:bodyPr>
          <a:lstStyle/>
          <a:p>
            <a:pPr marL="0" marR="0">
              <a:spcBef>
                <a:spcPts val="0"/>
              </a:spcBef>
              <a:spcAft>
                <a:spcPts val="0"/>
              </a:spcAft>
            </a:pP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For the creation waits with eager longing for the revealing of the children of God; </a:t>
            </a:r>
            <a:r>
              <a:rPr lang="en-US" sz="2400" baseline="30000" dirty="0">
                <a:effectLst/>
                <a:latin typeface="HelveticaNeueLT Std Med" panose="020B0604020202020204" pitchFamily="34" charset="0"/>
                <a:ea typeface="Calibri" panose="020F0502020204030204" pitchFamily="34" charset="0"/>
                <a:cs typeface="Times New Roman" panose="02020603050405020304" pitchFamily="18" charset="0"/>
              </a:rPr>
              <a:t>20</a:t>
            </a: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 for the creation was subjected to futility, not of its own will but by the will of the one who subjected it, in hope </a:t>
            </a:r>
            <a:r>
              <a:rPr lang="en-US" sz="2400" baseline="30000" dirty="0">
                <a:effectLst/>
                <a:latin typeface="HelveticaNeueLT Std Med" panose="020B0604020202020204" pitchFamily="34" charset="0"/>
                <a:ea typeface="Calibri" panose="020F0502020204030204" pitchFamily="34" charset="0"/>
                <a:cs typeface="Times New Roman" panose="02020603050405020304" pitchFamily="18" charset="0"/>
              </a:rPr>
              <a:t>21</a:t>
            </a: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 that the creation itself will be set free from its bondage to decay and will obtain the freedom of the glory of the children of God. </a:t>
            </a:r>
            <a:r>
              <a:rPr lang="en-US" sz="2400" baseline="30000" dirty="0">
                <a:effectLst/>
                <a:latin typeface="HelveticaNeueLT Std Med" panose="020B0604020202020204" pitchFamily="34" charset="0"/>
                <a:ea typeface="Calibri" panose="020F0502020204030204" pitchFamily="34" charset="0"/>
                <a:cs typeface="Times New Roman" panose="02020603050405020304" pitchFamily="18" charset="0"/>
              </a:rPr>
              <a:t>22</a:t>
            </a: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 We know that the whole creation has been groaning in </a:t>
            </a:r>
            <a:r>
              <a:rPr lang="en-US" sz="2400" dirty="0" err="1">
                <a:effectLst/>
                <a:latin typeface="HelveticaNeueLT Std Med" panose="020B0604020202020204" pitchFamily="34" charset="0"/>
                <a:ea typeface="Calibri" panose="020F0502020204030204" pitchFamily="34" charset="0"/>
                <a:cs typeface="Times New Roman" panose="02020603050405020304" pitchFamily="18" charset="0"/>
              </a:rPr>
              <a:t>labour</a:t>
            </a: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 pains until now; </a:t>
            </a:r>
            <a:r>
              <a:rPr lang="en-US" sz="2400" baseline="30000" dirty="0">
                <a:effectLst/>
                <a:latin typeface="HelveticaNeueLT Std Med" panose="020B0604020202020204" pitchFamily="34" charset="0"/>
                <a:ea typeface="Calibri" panose="020F0502020204030204" pitchFamily="34" charset="0"/>
                <a:cs typeface="Times New Roman" panose="02020603050405020304" pitchFamily="18" charset="0"/>
              </a:rPr>
              <a:t>23</a:t>
            </a: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 and not only the creation, but we ourselves, who have the first fruits of the Spirit, groan inwardly while we wait for adoption, the redemption of our bodies.</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endParaRPr lang="en-GB" sz="2400" dirty="0">
              <a:latin typeface="HelveticaNeueLT Std Med" panose="020B0604020202020204" pitchFamily="34" charset="0"/>
            </a:endParaRPr>
          </a:p>
        </p:txBody>
      </p:sp>
      <p:sp>
        <p:nvSpPr>
          <p:cNvPr id="5" name="TextBox 4">
            <a:extLst>
              <a:ext uri="{FF2B5EF4-FFF2-40B4-BE49-F238E27FC236}">
                <a16:creationId xmlns:a16="http://schemas.microsoft.com/office/drawing/2014/main" id="{650EABE9-C01E-446B-93E3-1630B42665C4}"/>
              </a:ext>
            </a:extLst>
          </p:cNvPr>
          <p:cNvSpPr txBox="1"/>
          <p:nvPr/>
        </p:nvSpPr>
        <p:spPr>
          <a:xfrm>
            <a:off x="710624" y="874455"/>
            <a:ext cx="6096000" cy="646331"/>
          </a:xfrm>
          <a:prstGeom prst="rect">
            <a:avLst/>
          </a:prstGeom>
          <a:noFill/>
        </p:spPr>
        <p:txBody>
          <a:bodyPr wrap="square">
            <a:spAutoFit/>
          </a:bodyPr>
          <a:lstStyle/>
          <a:p>
            <a:pPr marL="0" marR="0">
              <a:spcBef>
                <a:spcPts val="0"/>
              </a:spcBef>
              <a:spcAft>
                <a:spcPts val="0"/>
              </a:spcAft>
            </a:pPr>
            <a:r>
              <a:rPr lang="en-US" sz="3600" dirty="0">
                <a:effectLst/>
                <a:latin typeface="HelveticaNeueLT Std Cn" panose="020B0506030502030204" pitchFamily="34" charset="0"/>
                <a:ea typeface="Calibri" panose="020F0502020204030204" pitchFamily="34" charset="0"/>
                <a:cs typeface="Times New Roman" panose="02020603050405020304" pitchFamily="18" charset="0"/>
              </a:rPr>
              <a:t>Reading Romans 8:19-23</a:t>
            </a:r>
            <a:endParaRPr lang="en-GB" sz="3600" dirty="0">
              <a:effectLst/>
              <a:latin typeface="HelveticaNeueLT Std Cn" panose="020B05060305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2415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4000"/>
            <a:lum/>
          </a:blip>
          <a:srcRect/>
          <a:stretch>
            <a:fillRect/>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94F4A10-E40E-4559-A8C3-2D7BF18863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3731" y="80056"/>
            <a:ext cx="1725930" cy="618719"/>
          </a:xfrm>
          <a:prstGeom prst="rect">
            <a:avLst/>
          </a:prstGeom>
        </p:spPr>
      </p:pic>
      <p:pic>
        <p:nvPicPr>
          <p:cNvPr id="7" name="Picture 6">
            <a:hlinkClick r:id="rId5"/>
            <a:extLst>
              <a:ext uri="{FF2B5EF4-FFF2-40B4-BE49-F238E27FC236}">
                <a16:creationId xmlns:a16="http://schemas.microsoft.com/office/drawing/2014/main" id="{5CEF05CF-44A3-493A-B9FA-3A71F9058A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8290" y="1682986"/>
            <a:ext cx="2435360" cy="2435360"/>
          </a:xfrm>
          <a:prstGeom prst="rect">
            <a:avLst/>
          </a:prstGeom>
        </p:spPr>
      </p:pic>
    </p:spTree>
    <p:extLst>
      <p:ext uri="{BB962C8B-B14F-4D97-AF65-F5344CB8AC3E}">
        <p14:creationId xmlns:p14="http://schemas.microsoft.com/office/powerpoint/2010/main" val="193575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1000"/>
            <a:lum/>
          </a:blip>
          <a:srcRect/>
          <a:stretch>
            <a:fillRect t="-33000" b="-33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6C0178-0182-43DC-8802-2B29644793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8027" y="92585"/>
            <a:ext cx="1725930" cy="618719"/>
          </a:xfrm>
          <a:prstGeom prst="rect">
            <a:avLst/>
          </a:prstGeom>
        </p:spPr>
      </p:pic>
      <p:sp>
        <p:nvSpPr>
          <p:cNvPr id="4" name="Rectangle 3">
            <a:extLst>
              <a:ext uri="{FF2B5EF4-FFF2-40B4-BE49-F238E27FC236}">
                <a16:creationId xmlns:a16="http://schemas.microsoft.com/office/drawing/2014/main" id="{19EB30E2-DDEA-4AD2-9565-7430B5302F75}"/>
              </a:ext>
            </a:extLst>
          </p:cNvPr>
          <p:cNvSpPr/>
          <p:nvPr/>
        </p:nvSpPr>
        <p:spPr>
          <a:xfrm>
            <a:off x="752665" y="2057142"/>
            <a:ext cx="6814783" cy="4154984"/>
          </a:xfrm>
          <a:prstGeom prst="rect">
            <a:avLst/>
          </a:prstGeom>
        </p:spPr>
        <p:txBody>
          <a:bodyPr wrap="square">
            <a:spAutoFit/>
          </a:bodyPr>
          <a:lstStyle/>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The reflection here may focus on the hubris of humanity which constructed a hierarchy of being, which has separated human beings from the rest of created life. This logic of hierarchy permits the ceaseless exploitation of the earth and drives the climate crisis we are now experiencing. This same logic has also permitted racism placing not simply humanity at the pinnacle of creation, but particular aspects of humanity like maleness and Whiteness especially.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17B7B11D-D0C2-449A-951B-DD13678FBD05}"/>
              </a:ext>
            </a:extLst>
          </p:cNvPr>
          <p:cNvSpPr/>
          <p:nvPr/>
        </p:nvSpPr>
        <p:spPr>
          <a:xfrm>
            <a:off x="617205" y="645874"/>
            <a:ext cx="9007965" cy="1200329"/>
          </a:xfrm>
          <a:prstGeom prst="rect">
            <a:avLst/>
          </a:prstGeom>
        </p:spPr>
        <p:txBody>
          <a:bodyPr wrap="square">
            <a:spAutoFit/>
          </a:bodyPr>
          <a:lstStyle/>
          <a:p>
            <a:r>
              <a:rPr lang="en-SG" sz="3600" dirty="0">
                <a:latin typeface="HelveticaNeueLT Std Cn" panose="020B0506030502030204" pitchFamily="34" charset="0"/>
              </a:rPr>
              <a:t>Reflection from the context or pre-recorded reflections</a:t>
            </a:r>
          </a:p>
        </p:txBody>
      </p:sp>
    </p:spTree>
    <p:extLst>
      <p:ext uri="{BB962C8B-B14F-4D97-AF65-F5344CB8AC3E}">
        <p14:creationId xmlns:p14="http://schemas.microsoft.com/office/powerpoint/2010/main" val="1964253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alphaModFix amt="21000"/>
          </a:blip>
          <a:tile tx="0" ty="0" sx="100000" sy="100000" flip="none" algn="tl"/>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D8AA48-5494-49E7-ACE3-6D84E753B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7869" y="481433"/>
            <a:ext cx="5631180" cy="5280660"/>
          </a:xfrm>
          <a:prstGeom prst="rect">
            <a:avLst/>
          </a:prstGeom>
          <a:effectLst>
            <a:softEdge rad="101600"/>
          </a:effectLst>
        </p:spPr>
      </p:pic>
      <p:sp>
        <p:nvSpPr>
          <p:cNvPr id="3" name="TextBox 2">
            <a:extLst>
              <a:ext uri="{FF2B5EF4-FFF2-40B4-BE49-F238E27FC236}">
                <a16:creationId xmlns:a16="http://schemas.microsoft.com/office/drawing/2014/main" id="{3620D84C-7822-4E54-A362-3D69A8B94A0D}"/>
              </a:ext>
            </a:extLst>
          </p:cNvPr>
          <p:cNvSpPr txBox="1"/>
          <p:nvPr/>
        </p:nvSpPr>
        <p:spPr>
          <a:xfrm>
            <a:off x="6404975" y="5762093"/>
            <a:ext cx="5076968" cy="892552"/>
          </a:xfrm>
          <a:prstGeom prst="rect">
            <a:avLst/>
          </a:prstGeom>
          <a:noFill/>
        </p:spPr>
        <p:txBody>
          <a:bodyPr wrap="square">
            <a:spAutoFit/>
          </a:bodyPr>
          <a:lstStyle/>
          <a:p>
            <a:pPr marL="0" marR="0">
              <a:spcBef>
                <a:spcPts val="0"/>
              </a:spcBef>
              <a:spcAft>
                <a:spcPts val="0"/>
              </a:spcAft>
            </a:pPr>
            <a:r>
              <a:rPr lang="en-US" dirty="0">
                <a:effectLst/>
                <a:latin typeface="HelveticaNeueLT Std Med" panose="020B0604020202020204" pitchFamily="34" charset="0"/>
                <a:ea typeface="Calibri" panose="020F0502020204030204" pitchFamily="34" charset="0"/>
                <a:cs typeface="Times New Roman" panose="02020603050405020304" pitchFamily="18" charset="0"/>
              </a:rPr>
              <a:t>‘Resurrection’</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dirty="0">
                <a:effectLst/>
                <a:latin typeface="HelveticaNeueLT Std Med" panose="020B0604020202020204" pitchFamily="34" charset="0"/>
                <a:ea typeface="Calibri" panose="020F0502020204030204" pitchFamily="34" charset="0"/>
                <a:cs typeface="Times New Roman" panose="02020603050405020304" pitchFamily="18" charset="0"/>
              </a:rPr>
              <a:t>Nathan Simpson 1999</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i="1" dirty="0">
                <a:effectLst/>
                <a:latin typeface="HelveticaNeueLT Std Med" panose="020B0604020202020204" pitchFamily="34" charset="0"/>
                <a:ea typeface="Calibri" panose="020F0502020204030204" pitchFamily="34" charset="0"/>
                <a:cs typeface="Times New Roman" panose="02020603050405020304" pitchFamily="18" charset="0"/>
              </a:rPr>
              <a:t>https://artandtheology.org/tag/nathan-simpson/</a:t>
            </a:r>
            <a:endParaRPr lang="en-GB" sz="16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A5772B2D-5B1E-4600-A195-5F9AF6FA4853}"/>
              </a:ext>
            </a:extLst>
          </p:cNvPr>
          <p:cNvSpPr txBox="1"/>
          <p:nvPr/>
        </p:nvSpPr>
        <p:spPr>
          <a:xfrm>
            <a:off x="472965" y="1089797"/>
            <a:ext cx="5234152" cy="4524315"/>
          </a:xfrm>
          <a:prstGeom prst="rect">
            <a:avLst/>
          </a:prstGeom>
          <a:noFill/>
        </p:spPr>
        <p:txBody>
          <a:bodyPr wrap="square">
            <a:spAutoFit/>
          </a:bodyPr>
          <a:lstStyle/>
          <a:p>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This sin is endangering all of life and our work to repent, redeem and repair this sin is urgently required. This painting from an Aboriginal artist imagines the interconnection of life that resurrection does not break, but further blesses showing it is as fundamental to the new creation as to the old. Thus to live out the new creation now is to pull down the hierarchies Babylon has built.</a:t>
            </a:r>
            <a:endParaRPr lang="en-GB" sz="2400" dirty="0"/>
          </a:p>
        </p:txBody>
      </p:sp>
      <p:pic>
        <p:nvPicPr>
          <p:cNvPr id="6" name="Picture 5">
            <a:extLst>
              <a:ext uri="{FF2B5EF4-FFF2-40B4-BE49-F238E27FC236}">
                <a16:creationId xmlns:a16="http://schemas.microsoft.com/office/drawing/2014/main" id="{F76FB551-635C-4E10-AFBD-B15ED54D60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518" y="6190388"/>
            <a:ext cx="1725930" cy="618719"/>
          </a:xfrm>
          <a:prstGeom prst="rect">
            <a:avLst/>
          </a:prstGeom>
        </p:spPr>
      </p:pic>
    </p:spTree>
    <p:extLst>
      <p:ext uri="{BB962C8B-B14F-4D97-AF65-F5344CB8AC3E}">
        <p14:creationId xmlns:p14="http://schemas.microsoft.com/office/powerpoint/2010/main" val="2910261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05596E-C523-4BCB-882A-FBEA25A4C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8027" y="92585"/>
            <a:ext cx="1725930" cy="618719"/>
          </a:xfrm>
          <a:prstGeom prst="rect">
            <a:avLst/>
          </a:prstGeom>
        </p:spPr>
      </p:pic>
      <p:sp>
        <p:nvSpPr>
          <p:cNvPr id="7" name="TextBox 6">
            <a:extLst>
              <a:ext uri="{FF2B5EF4-FFF2-40B4-BE49-F238E27FC236}">
                <a16:creationId xmlns:a16="http://schemas.microsoft.com/office/drawing/2014/main" id="{F270D1D0-8FDC-4DE1-8615-8899FC69B15A}"/>
              </a:ext>
            </a:extLst>
          </p:cNvPr>
          <p:cNvSpPr txBox="1"/>
          <p:nvPr/>
        </p:nvSpPr>
        <p:spPr>
          <a:xfrm>
            <a:off x="1660753" y="1463976"/>
            <a:ext cx="9874404" cy="4154984"/>
          </a:xfrm>
          <a:prstGeom prst="rect">
            <a:avLst/>
          </a:prstGeom>
          <a:noFill/>
        </p:spPr>
        <p:txBody>
          <a:bodyPr wrap="square" rtlCol="0">
            <a:spAutoFit/>
          </a:bodyPr>
          <a:lstStyle/>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Creation is hurting</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People are dying</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The powerful are profiting</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God is crying, God is calling! </a:t>
            </a: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Our systems are filled with hungers which harm and destroy</a:t>
            </a: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Christ’s coming to challenge Empire’s hierarchy of life </a:t>
            </a: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was to reveal that all created life is </a:t>
            </a: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dignified, affirmed, included and blessed </a:t>
            </a: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by God in the new Heaven and Earth she brings</a:t>
            </a:r>
          </a:p>
          <a:p>
            <a:pPr marL="0" marR="0">
              <a:spcBef>
                <a:spcPts val="0"/>
              </a:spcBef>
              <a:spcAft>
                <a:spcPts val="0"/>
              </a:spcAft>
            </a:pPr>
            <a:endParaRPr lang="en-US" sz="2400" dirty="0">
              <a:effectLst/>
              <a:latin typeface="HelveticaNeueLT Std Med" panose="020B060402020202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8296BC14-AB43-4F8C-8555-D2BEA550B0DC}"/>
              </a:ext>
            </a:extLst>
          </p:cNvPr>
          <p:cNvSpPr txBox="1"/>
          <p:nvPr/>
        </p:nvSpPr>
        <p:spPr>
          <a:xfrm>
            <a:off x="1346876" y="632979"/>
            <a:ext cx="5837663" cy="646331"/>
          </a:xfrm>
          <a:prstGeom prst="rect">
            <a:avLst/>
          </a:prstGeom>
          <a:noFill/>
        </p:spPr>
        <p:txBody>
          <a:bodyPr wrap="square" rtlCol="0">
            <a:spAutoFit/>
          </a:bodyPr>
          <a:lstStyle/>
          <a:p>
            <a:r>
              <a:rPr lang="en-US" sz="3600" dirty="0">
                <a:latin typeface="HelveticaNeueLT Std Cn" panose="020B0506030502030204" pitchFamily="34" charset="0"/>
              </a:rPr>
              <a:t>Response:</a:t>
            </a:r>
            <a:endParaRPr lang="en-GB" sz="3600" dirty="0">
              <a:latin typeface="HelveticaNeueLT Std Cn" panose="020B0506030502030204" pitchFamily="34" charset="0"/>
            </a:endParaRPr>
          </a:p>
        </p:txBody>
      </p:sp>
    </p:spTree>
    <p:extLst>
      <p:ext uri="{BB962C8B-B14F-4D97-AF65-F5344CB8AC3E}">
        <p14:creationId xmlns:p14="http://schemas.microsoft.com/office/powerpoint/2010/main" val="3524654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1000"/>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05596E-C523-4BCB-882A-FBEA25A4C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8027" y="92585"/>
            <a:ext cx="1725930" cy="618719"/>
          </a:xfrm>
          <a:prstGeom prst="rect">
            <a:avLst/>
          </a:prstGeom>
        </p:spPr>
      </p:pic>
      <p:sp>
        <p:nvSpPr>
          <p:cNvPr id="7" name="TextBox 6">
            <a:extLst>
              <a:ext uri="{FF2B5EF4-FFF2-40B4-BE49-F238E27FC236}">
                <a16:creationId xmlns:a16="http://schemas.microsoft.com/office/drawing/2014/main" id="{F270D1D0-8FDC-4DE1-8615-8899FC69B15A}"/>
              </a:ext>
            </a:extLst>
          </p:cNvPr>
          <p:cNvSpPr txBox="1"/>
          <p:nvPr/>
        </p:nvSpPr>
        <p:spPr>
          <a:xfrm>
            <a:off x="719057" y="1586806"/>
            <a:ext cx="9874404" cy="4708981"/>
          </a:xfrm>
          <a:prstGeom prst="rect">
            <a:avLst/>
          </a:prstGeom>
          <a:noFill/>
        </p:spPr>
        <p:txBody>
          <a:bodyPr wrap="square" rtlCol="0">
            <a:spAutoFit/>
          </a:bodyPr>
          <a:lstStyle/>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Let us rise up and proclaim in the face of Babylon </a:t>
            </a: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that the last must be first, </a:t>
            </a: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those who want to be great must be the servants of all,</a:t>
            </a: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God wills newness of life for all of life.</a:t>
            </a:r>
          </a:p>
          <a:p>
            <a:pPr marL="0" marR="0">
              <a:spcBef>
                <a:spcPts val="0"/>
              </a:spcBef>
              <a:spcAft>
                <a:spcPts val="0"/>
              </a:spcAft>
            </a:pPr>
            <a:endParaRPr lang="en-US"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600" dirty="0">
              <a:latin typeface="HelveticaNeueLT Std Lt" panose="020B0403020202020204" pitchFamily="34" charset="0"/>
            </a:endParaRPr>
          </a:p>
          <a:p>
            <a:endParaRPr lang="en-US" sz="3600" dirty="0">
              <a:latin typeface="HelveticaNeueLT Std Lt" panose="020B0403020202020204" pitchFamily="34" charset="0"/>
            </a:endParaRPr>
          </a:p>
          <a:p>
            <a:endParaRPr lang="en-GB" sz="3600" dirty="0">
              <a:latin typeface="HelveticaNeueLT Std Lt" panose="020B0403020202020204" pitchFamily="34" charset="0"/>
            </a:endParaRPr>
          </a:p>
        </p:txBody>
      </p:sp>
    </p:spTree>
    <p:extLst>
      <p:ext uri="{BB962C8B-B14F-4D97-AF65-F5344CB8AC3E}">
        <p14:creationId xmlns:p14="http://schemas.microsoft.com/office/powerpoint/2010/main" val="1873346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377FB10-9864-4498-BA76-17FFC0A730BB}"/>
              </a:ext>
            </a:extLst>
          </p:cNvPr>
          <p:cNvSpPr txBox="1"/>
          <p:nvPr/>
        </p:nvSpPr>
        <p:spPr>
          <a:xfrm>
            <a:off x="1068636" y="716096"/>
            <a:ext cx="5938092" cy="646331"/>
          </a:xfrm>
          <a:prstGeom prst="rect">
            <a:avLst/>
          </a:prstGeom>
          <a:noFill/>
        </p:spPr>
        <p:txBody>
          <a:bodyPr wrap="square" rtlCol="0">
            <a:spAutoFit/>
          </a:bodyPr>
          <a:lstStyle/>
          <a:p>
            <a:r>
              <a:rPr lang="en-US" sz="3600" dirty="0">
                <a:latin typeface="HelveticaNeueLT Std Cn" panose="020B0506030502030204" pitchFamily="34" charset="0"/>
              </a:rPr>
              <a:t>Song of response</a:t>
            </a:r>
            <a:endParaRPr lang="en-GB" sz="3600" dirty="0">
              <a:latin typeface="HelveticaNeueLT Std Cn" panose="020B0506030502030204" pitchFamily="34" charset="0"/>
            </a:endParaRPr>
          </a:p>
        </p:txBody>
      </p:sp>
      <p:pic>
        <p:nvPicPr>
          <p:cNvPr id="9" name="Picture 8">
            <a:extLst>
              <a:ext uri="{FF2B5EF4-FFF2-40B4-BE49-F238E27FC236}">
                <a16:creationId xmlns:a16="http://schemas.microsoft.com/office/drawing/2014/main" id="{B42DC57C-70F8-4862-9DFF-C48B4F58A4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3104" y="70069"/>
            <a:ext cx="1725930" cy="618719"/>
          </a:xfrm>
          <a:prstGeom prst="rect">
            <a:avLst/>
          </a:prstGeom>
        </p:spPr>
      </p:pic>
    </p:spTree>
    <p:extLst>
      <p:ext uri="{BB962C8B-B14F-4D97-AF65-F5344CB8AC3E}">
        <p14:creationId xmlns:p14="http://schemas.microsoft.com/office/powerpoint/2010/main" val="2473699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3000" b="-3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55E9BD-92AB-4494-8E49-E38F1E8D2A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375" y="116798"/>
            <a:ext cx="1725930" cy="618719"/>
          </a:xfrm>
          <a:prstGeom prst="rect">
            <a:avLst/>
          </a:prstGeom>
        </p:spPr>
      </p:pic>
      <p:sp>
        <p:nvSpPr>
          <p:cNvPr id="9" name="TextBox 8">
            <a:extLst>
              <a:ext uri="{FF2B5EF4-FFF2-40B4-BE49-F238E27FC236}">
                <a16:creationId xmlns:a16="http://schemas.microsoft.com/office/drawing/2014/main" id="{EDB3D4DD-F455-4DF7-BE24-51B04D1517DB}"/>
              </a:ext>
            </a:extLst>
          </p:cNvPr>
          <p:cNvSpPr txBox="1"/>
          <p:nvPr/>
        </p:nvSpPr>
        <p:spPr>
          <a:xfrm>
            <a:off x="2037936" y="1905506"/>
            <a:ext cx="8116128" cy="5262979"/>
          </a:xfrm>
          <a:prstGeom prst="rect">
            <a:avLst/>
          </a:prstGeom>
          <a:noFill/>
        </p:spPr>
        <p:txBody>
          <a:bodyPr wrap="square">
            <a:spAutoFit/>
          </a:bodyPr>
          <a:lstStyle/>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CWM has devised these worship resources to enable CWM member churches to share in worship which reflects on CWM Mission themes.  </a:t>
            </a:r>
          </a:p>
          <a:p>
            <a:pPr marL="0" marR="0">
              <a:spcBef>
                <a:spcPts val="0"/>
              </a:spcBef>
              <a:spcAft>
                <a:spcPts val="0"/>
              </a:spcAft>
            </a:pPr>
            <a:endParaRPr lang="en-US" sz="2400" dirty="0">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The resource should be adapted to need and context</a:t>
            </a:r>
            <a:r>
              <a:rPr lang="en-US" sz="2400" dirty="0">
                <a:latin typeface="HelveticaNeueLT Std Med" panose="020B0604020202020204" pitchFamily="34" charset="0"/>
                <a:ea typeface="Calibri" panose="020F0502020204030204" pitchFamily="34" charset="0"/>
                <a:cs typeface="Times New Roman" panose="02020603050405020304" pitchFamily="18" charset="0"/>
              </a:rPr>
              <a:t> in your church’s order of service, be it words of response, or selection of worship songs. However, </a:t>
            </a: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we hope the words and images provide a stir to consider how God comes to us in woe and wonder to show the new worlds God creates amongst us.</a:t>
            </a:r>
          </a:p>
          <a:p>
            <a:pPr marL="0" marR="0">
              <a:spcBef>
                <a:spcPts val="0"/>
              </a:spcBef>
              <a:spcAft>
                <a:spcPts val="0"/>
              </a:spcAft>
            </a:pPr>
            <a:endParaRPr lang="en-US" sz="2400" dirty="0">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400" dirty="0">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968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1000"/>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450D7C-D162-47A1-89C3-6F620C9CFB3A}"/>
              </a:ext>
            </a:extLst>
          </p:cNvPr>
          <p:cNvSpPr txBox="1"/>
          <p:nvPr/>
        </p:nvSpPr>
        <p:spPr>
          <a:xfrm>
            <a:off x="1244906" y="1079653"/>
            <a:ext cx="6323682" cy="646331"/>
          </a:xfrm>
          <a:prstGeom prst="rect">
            <a:avLst/>
          </a:prstGeom>
          <a:noFill/>
        </p:spPr>
        <p:txBody>
          <a:bodyPr wrap="square" rtlCol="0">
            <a:spAutoFit/>
          </a:bodyPr>
          <a:lstStyle/>
          <a:p>
            <a:r>
              <a:rPr lang="en-US" sz="3600" dirty="0">
                <a:latin typeface="HelveticaNeueLT Std Cn" panose="020B0506030502030204" pitchFamily="34" charset="0"/>
              </a:rPr>
              <a:t>Reading Isaiah 41:17 - 20</a:t>
            </a:r>
            <a:endParaRPr lang="en-GB" sz="3600" dirty="0">
              <a:latin typeface="HelveticaNeueLT Std Cn" panose="020B0506030502030204" pitchFamily="34" charset="0"/>
            </a:endParaRPr>
          </a:p>
        </p:txBody>
      </p:sp>
      <p:sp>
        <p:nvSpPr>
          <p:cNvPr id="3" name="TextBox 2">
            <a:extLst>
              <a:ext uri="{FF2B5EF4-FFF2-40B4-BE49-F238E27FC236}">
                <a16:creationId xmlns:a16="http://schemas.microsoft.com/office/drawing/2014/main" id="{D020AA35-6510-4EA3-A658-EACDE647AB1F}"/>
              </a:ext>
            </a:extLst>
          </p:cNvPr>
          <p:cNvSpPr txBox="1"/>
          <p:nvPr/>
        </p:nvSpPr>
        <p:spPr>
          <a:xfrm>
            <a:off x="1015071" y="1992695"/>
            <a:ext cx="8835528" cy="3785652"/>
          </a:xfrm>
          <a:prstGeom prst="rect">
            <a:avLst/>
          </a:prstGeom>
          <a:noFill/>
        </p:spPr>
        <p:txBody>
          <a:bodyPr wrap="square" rtlCol="0">
            <a:spAutoFit/>
          </a:bodyPr>
          <a:lstStyle/>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When the poor and needy seek water,</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    and there is none,</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    and their tongue is parched with thirst,</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I the Lord will answer them,</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    I the God of Israel will not forsake them.</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800" baseline="30000" dirty="0">
                <a:effectLst/>
                <a:latin typeface="HelveticaNeueLT Std Med" panose="020B0604020202020204" pitchFamily="34" charset="0"/>
                <a:ea typeface="Calibri" panose="020F0502020204030204" pitchFamily="34" charset="0"/>
                <a:cs typeface="Times New Roman" panose="02020603050405020304" pitchFamily="18" charset="0"/>
              </a:rPr>
              <a:t>18</a:t>
            </a:r>
            <a:r>
              <a:rPr lang="en-US" sz="3200" baseline="30000" dirty="0">
                <a:effectLst/>
                <a:latin typeface="HelveticaNeueLT Std Med" panose="020B0604020202020204" pitchFamily="34" charset="0"/>
                <a:ea typeface="Calibri" panose="020F0502020204030204" pitchFamily="34" charset="0"/>
                <a:cs typeface="Times New Roman" panose="02020603050405020304" pitchFamily="18" charset="0"/>
              </a:rPr>
              <a:t> </a:t>
            </a: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I will open rivers on the bare heights,</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    and fountains in the midst of the valleys;</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I will make the wilderness a pool of water,</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    and the dry land springs of water.</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endParaRPr lang="en-GB" sz="2400" dirty="0">
              <a:latin typeface="HelveticaNeueLT Std Med" panose="020B0604020202020204" pitchFamily="34" charset="0"/>
            </a:endParaRPr>
          </a:p>
        </p:txBody>
      </p:sp>
      <p:pic>
        <p:nvPicPr>
          <p:cNvPr id="4" name="Picture 3">
            <a:extLst>
              <a:ext uri="{FF2B5EF4-FFF2-40B4-BE49-F238E27FC236}">
                <a16:creationId xmlns:a16="http://schemas.microsoft.com/office/drawing/2014/main" id="{F30D4EB0-F07C-4C26-93A7-EC8D408FC7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2083" y="164662"/>
            <a:ext cx="1725930" cy="618719"/>
          </a:xfrm>
          <a:prstGeom prst="rect">
            <a:avLst/>
          </a:prstGeom>
        </p:spPr>
      </p:pic>
    </p:spTree>
    <p:extLst>
      <p:ext uri="{BB962C8B-B14F-4D97-AF65-F5344CB8AC3E}">
        <p14:creationId xmlns:p14="http://schemas.microsoft.com/office/powerpoint/2010/main" val="355189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20AA35-6510-4EA3-A658-EACDE647AB1F}"/>
              </a:ext>
            </a:extLst>
          </p:cNvPr>
          <p:cNvSpPr txBox="1"/>
          <p:nvPr/>
        </p:nvSpPr>
        <p:spPr>
          <a:xfrm>
            <a:off x="1246299" y="1874728"/>
            <a:ext cx="8835528" cy="3108543"/>
          </a:xfrm>
          <a:prstGeom prst="rect">
            <a:avLst/>
          </a:prstGeom>
          <a:noFill/>
        </p:spPr>
        <p:txBody>
          <a:bodyPr wrap="square" rtlCol="0">
            <a:spAutoFit/>
          </a:bodyPr>
          <a:lstStyle/>
          <a:p>
            <a:pPr marL="0" marR="0">
              <a:spcBef>
                <a:spcPts val="0"/>
              </a:spcBef>
              <a:spcAft>
                <a:spcPts val="0"/>
              </a:spcAft>
            </a:pPr>
            <a:r>
              <a:rPr lang="en-US" sz="2800" baseline="30000" dirty="0">
                <a:effectLst/>
                <a:latin typeface="HelveticaNeueLT Std Med" panose="020B0604020202020204" pitchFamily="34" charset="0"/>
                <a:ea typeface="Calibri" panose="020F0502020204030204" pitchFamily="34" charset="0"/>
                <a:cs typeface="Times New Roman" panose="02020603050405020304" pitchFamily="18" charset="0"/>
              </a:rPr>
              <a:t>19</a:t>
            </a:r>
            <a:r>
              <a:rPr lang="en-US" sz="2800" dirty="0">
                <a:effectLst/>
                <a:latin typeface="HelveticaNeueLT Std Med" panose="020B0604020202020204" pitchFamily="34" charset="0"/>
                <a:ea typeface="Calibri" panose="020F0502020204030204" pitchFamily="34" charset="0"/>
                <a:cs typeface="Times New Roman" panose="02020603050405020304" pitchFamily="18" charset="0"/>
              </a:rPr>
              <a:t> </a:t>
            </a: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I will put in the wilderness the cedar,</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    the acacia, the myrtle, and the olive;</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I will set in the desert the cypress,</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    the plane and the pine together,</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800" baseline="30000" dirty="0">
                <a:effectLst/>
                <a:latin typeface="HelveticaNeueLT Std Med" panose="020B0604020202020204" pitchFamily="34" charset="0"/>
                <a:ea typeface="Calibri" panose="020F0502020204030204" pitchFamily="34" charset="0"/>
                <a:cs typeface="Times New Roman" panose="02020603050405020304" pitchFamily="18" charset="0"/>
              </a:rPr>
              <a:t>20</a:t>
            </a:r>
            <a:r>
              <a:rPr lang="en-US" sz="2400" baseline="30000" dirty="0">
                <a:effectLst/>
                <a:latin typeface="HelveticaNeueLT Std Med" panose="020B0604020202020204" pitchFamily="34" charset="0"/>
                <a:ea typeface="Calibri" panose="020F0502020204030204" pitchFamily="34" charset="0"/>
                <a:cs typeface="Times New Roman" panose="02020603050405020304" pitchFamily="18" charset="0"/>
              </a:rPr>
              <a:t> </a:t>
            </a: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so that all may see and know,</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    all may consider and understand,</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that the hand of the Lord has done this,</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    the Holy One of Israel has created it.</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8281C53-F07E-46C5-BED8-5BDC7C7F6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3104" y="70069"/>
            <a:ext cx="1725930" cy="618719"/>
          </a:xfrm>
          <a:prstGeom prst="rect">
            <a:avLst/>
          </a:prstGeom>
        </p:spPr>
      </p:pic>
    </p:spTree>
    <p:extLst>
      <p:ext uri="{BB962C8B-B14F-4D97-AF65-F5344CB8AC3E}">
        <p14:creationId xmlns:p14="http://schemas.microsoft.com/office/powerpoint/2010/main" val="1568080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8B3DC9-5557-48BB-AB0C-A5899B88F3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3104" y="70069"/>
            <a:ext cx="1725930" cy="618719"/>
          </a:xfrm>
          <a:prstGeom prst="rect">
            <a:avLst/>
          </a:prstGeom>
        </p:spPr>
      </p:pic>
      <p:pic>
        <p:nvPicPr>
          <p:cNvPr id="8" name="Picture 7">
            <a:hlinkClick r:id="rId4"/>
            <a:extLst>
              <a:ext uri="{FF2B5EF4-FFF2-40B4-BE49-F238E27FC236}">
                <a16:creationId xmlns:a16="http://schemas.microsoft.com/office/drawing/2014/main" id="{1F88008E-1BC4-41B6-BC51-49588211EF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5833" y="4409760"/>
            <a:ext cx="2143439" cy="2143439"/>
          </a:xfrm>
          <a:prstGeom prst="rect">
            <a:avLst/>
          </a:prstGeom>
        </p:spPr>
      </p:pic>
    </p:spTree>
    <p:extLst>
      <p:ext uri="{BB962C8B-B14F-4D97-AF65-F5344CB8AC3E}">
        <p14:creationId xmlns:p14="http://schemas.microsoft.com/office/powerpoint/2010/main" val="1361441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CD3E7E-4CE5-4396-BF29-3A9ADBA36FE4}"/>
              </a:ext>
            </a:extLst>
          </p:cNvPr>
          <p:cNvSpPr txBox="1"/>
          <p:nvPr/>
        </p:nvSpPr>
        <p:spPr>
          <a:xfrm>
            <a:off x="570337" y="623652"/>
            <a:ext cx="9188067" cy="646331"/>
          </a:xfrm>
          <a:prstGeom prst="rect">
            <a:avLst/>
          </a:prstGeom>
          <a:noFill/>
        </p:spPr>
        <p:txBody>
          <a:bodyPr wrap="square" rtlCol="0">
            <a:spAutoFit/>
          </a:bodyPr>
          <a:lstStyle/>
          <a:p>
            <a:r>
              <a:rPr lang="en-US" sz="3600" dirty="0">
                <a:latin typeface="HelveticaNeueLT Std Cn" panose="020B0506030502030204" pitchFamily="34" charset="0"/>
              </a:rPr>
              <a:t>Reflection from context or prerecorded reflections</a:t>
            </a:r>
            <a:endParaRPr lang="en-GB" sz="3600" dirty="0">
              <a:latin typeface="HelveticaNeueLT Std Cn" panose="020B0506030502030204" pitchFamily="34" charset="0"/>
            </a:endParaRPr>
          </a:p>
        </p:txBody>
      </p:sp>
      <p:sp>
        <p:nvSpPr>
          <p:cNvPr id="3" name="TextBox 2">
            <a:extLst>
              <a:ext uri="{FF2B5EF4-FFF2-40B4-BE49-F238E27FC236}">
                <a16:creationId xmlns:a16="http://schemas.microsoft.com/office/drawing/2014/main" id="{71581658-1CA1-4123-92AA-27F514A61646}"/>
              </a:ext>
            </a:extLst>
          </p:cNvPr>
          <p:cNvSpPr txBox="1"/>
          <p:nvPr/>
        </p:nvSpPr>
        <p:spPr>
          <a:xfrm>
            <a:off x="6926316" y="2048587"/>
            <a:ext cx="4678017" cy="3539430"/>
          </a:xfrm>
          <a:prstGeom prst="rect">
            <a:avLst/>
          </a:prstGeom>
          <a:noFill/>
        </p:spPr>
        <p:txBody>
          <a:bodyPr wrap="square" rtlCol="0">
            <a:spAutoFit/>
          </a:bodyPr>
          <a:lstStyle/>
          <a:p>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We cannot underestimate the struggle before us in announcing that Babylon is as fallen as the tomb is empty.  This image like the text reminds us not to despair, that in the concrete of Babylon, the new creation breaks forth. </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endParaRPr lang="en-GB" sz="3200" dirty="0">
              <a:latin typeface="HelveticaNeueLT Std Med" panose="020B0604020202020204" pitchFamily="34" charset="0"/>
            </a:endParaRPr>
          </a:p>
        </p:txBody>
      </p:sp>
      <p:pic>
        <p:nvPicPr>
          <p:cNvPr id="5" name="Picture 4">
            <a:extLst>
              <a:ext uri="{FF2B5EF4-FFF2-40B4-BE49-F238E27FC236}">
                <a16:creationId xmlns:a16="http://schemas.microsoft.com/office/drawing/2014/main" id="{5FDFA273-F7A0-4950-A540-0580158C3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360" y="1900050"/>
            <a:ext cx="6015426" cy="3836504"/>
          </a:xfrm>
          <a:prstGeom prst="rect">
            <a:avLst/>
          </a:prstGeom>
          <a:effectLst>
            <a:softEdge rad="241300"/>
          </a:effectLst>
        </p:spPr>
      </p:pic>
      <p:pic>
        <p:nvPicPr>
          <p:cNvPr id="6" name="Picture 5">
            <a:extLst>
              <a:ext uri="{FF2B5EF4-FFF2-40B4-BE49-F238E27FC236}">
                <a16:creationId xmlns:a16="http://schemas.microsoft.com/office/drawing/2014/main" id="{068B3DC9-5557-48BB-AB0C-A5899B88F3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3104" y="70069"/>
            <a:ext cx="1725930" cy="618719"/>
          </a:xfrm>
          <a:prstGeom prst="rect">
            <a:avLst/>
          </a:prstGeom>
        </p:spPr>
      </p:pic>
    </p:spTree>
    <p:extLst>
      <p:ext uri="{BB962C8B-B14F-4D97-AF65-F5344CB8AC3E}">
        <p14:creationId xmlns:p14="http://schemas.microsoft.com/office/powerpoint/2010/main" val="1454174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20AA35-6510-4EA3-A658-EACDE647AB1F}"/>
              </a:ext>
            </a:extLst>
          </p:cNvPr>
          <p:cNvSpPr txBox="1"/>
          <p:nvPr/>
        </p:nvSpPr>
        <p:spPr>
          <a:xfrm>
            <a:off x="731291" y="1552619"/>
            <a:ext cx="5122970" cy="4154984"/>
          </a:xfrm>
          <a:prstGeom prst="rect">
            <a:avLst/>
          </a:prstGeom>
          <a:noFill/>
        </p:spPr>
        <p:txBody>
          <a:bodyPr wrap="square" rtlCol="0">
            <a:spAutoFit/>
          </a:bodyPr>
          <a:lstStyle/>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It breaks out from below of course so we need to consider where we should look for signs of God’s counter creation. And because it is a creation counter to ours, we are also in danger of tearing up God’s new creation because we want to preserve the order of the old.  Our work then is as gardeners tending the new world God has sown amongst us.</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F581E1A9-DE25-41DF-B5AB-7B287362D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5091" y="1510748"/>
            <a:ext cx="6015426" cy="3836504"/>
          </a:xfrm>
          <a:prstGeom prst="rect">
            <a:avLst/>
          </a:prstGeom>
          <a:effectLst>
            <a:softEdge rad="241300"/>
          </a:effectLst>
        </p:spPr>
      </p:pic>
      <p:pic>
        <p:nvPicPr>
          <p:cNvPr id="5" name="Picture 4">
            <a:extLst>
              <a:ext uri="{FF2B5EF4-FFF2-40B4-BE49-F238E27FC236}">
                <a16:creationId xmlns:a16="http://schemas.microsoft.com/office/drawing/2014/main" id="{4665DAA2-5E13-421C-B526-4EC1263029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3104" y="70069"/>
            <a:ext cx="1725930" cy="618719"/>
          </a:xfrm>
          <a:prstGeom prst="rect">
            <a:avLst/>
          </a:prstGeom>
        </p:spPr>
      </p:pic>
    </p:spTree>
    <p:extLst>
      <p:ext uri="{BB962C8B-B14F-4D97-AF65-F5344CB8AC3E}">
        <p14:creationId xmlns:p14="http://schemas.microsoft.com/office/powerpoint/2010/main" val="2904644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05596E-C523-4BCB-882A-FBEA25A4C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8027" y="92585"/>
            <a:ext cx="1725930" cy="618719"/>
          </a:xfrm>
          <a:prstGeom prst="rect">
            <a:avLst/>
          </a:prstGeom>
        </p:spPr>
      </p:pic>
      <p:sp>
        <p:nvSpPr>
          <p:cNvPr id="7" name="TextBox 6">
            <a:extLst>
              <a:ext uri="{FF2B5EF4-FFF2-40B4-BE49-F238E27FC236}">
                <a16:creationId xmlns:a16="http://schemas.microsoft.com/office/drawing/2014/main" id="{F270D1D0-8FDC-4DE1-8615-8899FC69B15A}"/>
              </a:ext>
            </a:extLst>
          </p:cNvPr>
          <p:cNvSpPr txBox="1"/>
          <p:nvPr/>
        </p:nvSpPr>
        <p:spPr>
          <a:xfrm>
            <a:off x="1660753" y="1463976"/>
            <a:ext cx="9874404" cy="6186309"/>
          </a:xfrm>
          <a:prstGeom prst="rect">
            <a:avLst/>
          </a:prstGeom>
          <a:noFill/>
        </p:spPr>
        <p:txBody>
          <a:bodyPr wrap="square" rtlCol="0">
            <a:spAutoFit/>
          </a:bodyPr>
          <a:lstStyle/>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Creation is hurting</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People are dying</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The powerful are profiting</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God is crying, God is calling!</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Let us rise up and proclaim in the face of Covid</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and all that makes us sick from Babylon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that we can no longer live in ways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which destroy the earth,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that Christ’s coming was to show God so loved the world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that all the world’s lives would be gathered up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in the promise of the New Heaven and Earth</a:t>
            </a: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v"/>
            </a:pPr>
            <a:endParaRPr lang="en-US" sz="3600" dirty="0">
              <a:latin typeface="HelveticaNeueLT Std Lt" panose="020B0403020202020204" pitchFamily="34" charset="0"/>
            </a:endParaRPr>
          </a:p>
          <a:p>
            <a:endParaRPr lang="en-US" sz="3600" dirty="0">
              <a:latin typeface="HelveticaNeueLT Std Lt" panose="020B0403020202020204" pitchFamily="34" charset="0"/>
            </a:endParaRPr>
          </a:p>
          <a:p>
            <a:endParaRPr lang="en-GB" sz="3600" dirty="0">
              <a:latin typeface="HelveticaNeueLT Std Lt" panose="020B0403020202020204" pitchFamily="34" charset="0"/>
            </a:endParaRPr>
          </a:p>
        </p:txBody>
      </p:sp>
      <p:sp>
        <p:nvSpPr>
          <p:cNvPr id="9" name="TextBox 8">
            <a:extLst>
              <a:ext uri="{FF2B5EF4-FFF2-40B4-BE49-F238E27FC236}">
                <a16:creationId xmlns:a16="http://schemas.microsoft.com/office/drawing/2014/main" id="{8296BC14-AB43-4F8C-8555-D2BEA550B0DC}"/>
              </a:ext>
            </a:extLst>
          </p:cNvPr>
          <p:cNvSpPr txBox="1"/>
          <p:nvPr/>
        </p:nvSpPr>
        <p:spPr>
          <a:xfrm>
            <a:off x="1462489" y="711304"/>
            <a:ext cx="5837663" cy="830997"/>
          </a:xfrm>
          <a:prstGeom prst="rect">
            <a:avLst/>
          </a:prstGeom>
          <a:noFill/>
        </p:spPr>
        <p:txBody>
          <a:bodyPr wrap="square" rtlCol="0">
            <a:spAutoFit/>
          </a:bodyPr>
          <a:lstStyle/>
          <a:p>
            <a:r>
              <a:rPr lang="en-US" sz="4800" dirty="0">
                <a:latin typeface="HelveticaNeueLT Std Cn" panose="020B0506030502030204" pitchFamily="34" charset="0"/>
              </a:rPr>
              <a:t>Response:</a:t>
            </a:r>
            <a:endParaRPr lang="en-GB" sz="4800" dirty="0">
              <a:latin typeface="HelveticaNeueLT Std Cn" panose="020B0506030502030204" pitchFamily="34" charset="0"/>
            </a:endParaRPr>
          </a:p>
        </p:txBody>
      </p:sp>
    </p:spTree>
    <p:extLst>
      <p:ext uri="{BB962C8B-B14F-4D97-AF65-F5344CB8AC3E}">
        <p14:creationId xmlns:p14="http://schemas.microsoft.com/office/powerpoint/2010/main" val="466544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05596E-C523-4BCB-882A-FBEA25A4C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8027" y="92585"/>
            <a:ext cx="1725930" cy="618719"/>
          </a:xfrm>
          <a:prstGeom prst="rect">
            <a:avLst/>
          </a:prstGeom>
        </p:spPr>
      </p:pic>
      <p:sp>
        <p:nvSpPr>
          <p:cNvPr id="7" name="TextBox 6">
            <a:extLst>
              <a:ext uri="{FF2B5EF4-FFF2-40B4-BE49-F238E27FC236}">
                <a16:creationId xmlns:a16="http://schemas.microsoft.com/office/drawing/2014/main" id="{F270D1D0-8FDC-4DE1-8615-8899FC69B15A}"/>
              </a:ext>
            </a:extLst>
          </p:cNvPr>
          <p:cNvSpPr txBox="1"/>
          <p:nvPr/>
        </p:nvSpPr>
        <p:spPr>
          <a:xfrm>
            <a:off x="1715837" y="2367359"/>
            <a:ext cx="9874404" cy="2677656"/>
          </a:xfrm>
          <a:prstGeom prst="rect">
            <a:avLst/>
          </a:prstGeom>
          <a:noFill/>
        </p:spPr>
        <p:txBody>
          <a:bodyPr wrap="square" rtlCol="0">
            <a:spAutoFit/>
          </a:bodyPr>
          <a:lstStyle/>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God amongst the vulnerable, and the exploited,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God with the uprising movements,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God within the aching polluted earth,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God beyond the confines of Babylon,</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You call us to repent and change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and seek ways of living in which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life flourishes, justice grows and peace takes hold.</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0451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39000" b="-3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01AD7B-261B-4480-83F9-FCB5E0741F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789" y="103265"/>
            <a:ext cx="1725930" cy="618719"/>
          </a:xfrm>
          <a:prstGeom prst="rect">
            <a:avLst/>
          </a:prstGeom>
        </p:spPr>
      </p:pic>
      <p:sp>
        <p:nvSpPr>
          <p:cNvPr id="8" name="TextBox 7">
            <a:extLst>
              <a:ext uri="{FF2B5EF4-FFF2-40B4-BE49-F238E27FC236}">
                <a16:creationId xmlns:a16="http://schemas.microsoft.com/office/drawing/2014/main" id="{242E4750-5D31-4804-B76D-C5E45B550B56}"/>
              </a:ext>
            </a:extLst>
          </p:cNvPr>
          <p:cNvSpPr txBox="1"/>
          <p:nvPr/>
        </p:nvSpPr>
        <p:spPr>
          <a:xfrm>
            <a:off x="1401933" y="1148623"/>
            <a:ext cx="6097836" cy="830997"/>
          </a:xfrm>
          <a:prstGeom prst="rect">
            <a:avLst/>
          </a:prstGeom>
          <a:noFill/>
        </p:spPr>
        <p:txBody>
          <a:bodyPr wrap="square">
            <a:spAutoFit/>
          </a:bodyPr>
          <a:lstStyle/>
          <a:p>
            <a:pPr marL="0" marR="0">
              <a:spcBef>
                <a:spcPts val="0"/>
              </a:spcBef>
              <a:spcAft>
                <a:spcPts val="0"/>
              </a:spcAft>
            </a:pPr>
            <a:r>
              <a:rPr lang="en-US" sz="2000" b="1" dirty="0">
                <a:effectLst/>
                <a:latin typeface="HelveticaNeueLT Std Med" panose="020B0604020202020204" pitchFamily="34" charset="0"/>
                <a:ea typeface="Calibri" panose="020F0502020204030204" pitchFamily="34" charset="0"/>
                <a:cs typeface="Times New Roman" panose="02020603050405020304" pitchFamily="18" charset="0"/>
              </a:rPr>
              <a:t> </a:t>
            </a:r>
            <a:endParaRPr lang="en-GB" sz="20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800" dirty="0">
                <a:effectLst/>
                <a:latin typeface="HelveticaNeueLT Std Med" panose="020B0604020202020204" pitchFamily="34" charset="0"/>
                <a:ea typeface="Calibri" panose="020F0502020204030204" pitchFamily="34" charset="0"/>
                <a:cs typeface="Times New Roman" panose="02020603050405020304" pitchFamily="18" charset="0"/>
              </a:rPr>
              <a:t>Hugh Masekela Send me</a:t>
            </a:r>
            <a:endParaRPr lang="en-GB" sz="2800" dirty="0">
              <a:effectLst/>
              <a:latin typeface="HelveticaNeueLT Std Med" panose="020B060402020202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D0DF0926-061C-4DB8-92F8-9D7C5141A6A2}"/>
              </a:ext>
            </a:extLst>
          </p:cNvPr>
          <p:cNvSpPr txBox="1"/>
          <p:nvPr/>
        </p:nvSpPr>
        <p:spPr>
          <a:xfrm>
            <a:off x="1401933" y="521658"/>
            <a:ext cx="5837663" cy="646331"/>
          </a:xfrm>
          <a:prstGeom prst="rect">
            <a:avLst/>
          </a:prstGeom>
          <a:noFill/>
        </p:spPr>
        <p:txBody>
          <a:bodyPr wrap="square" rtlCol="0">
            <a:spAutoFit/>
          </a:bodyPr>
          <a:lstStyle/>
          <a:p>
            <a:r>
              <a:rPr lang="en-US" sz="3600" b="1" dirty="0">
                <a:latin typeface="HelveticaNeueLT Std Cn" panose="020B0506030502030204" pitchFamily="34" charset="0"/>
              </a:rPr>
              <a:t>Song of uprising</a:t>
            </a:r>
            <a:endParaRPr lang="en-GB" sz="3600" b="1" dirty="0">
              <a:latin typeface="HelveticaNeueLT Std Cn" panose="020B0506030502030204" pitchFamily="34" charset="0"/>
            </a:endParaRPr>
          </a:p>
        </p:txBody>
      </p:sp>
      <p:sp>
        <p:nvSpPr>
          <p:cNvPr id="11" name="TextBox 10">
            <a:extLst>
              <a:ext uri="{FF2B5EF4-FFF2-40B4-BE49-F238E27FC236}">
                <a16:creationId xmlns:a16="http://schemas.microsoft.com/office/drawing/2014/main" id="{E704DFE6-200E-4131-9F2E-B5E6A0662A65}"/>
              </a:ext>
            </a:extLst>
          </p:cNvPr>
          <p:cNvSpPr txBox="1"/>
          <p:nvPr/>
        </p:nvSpPr>
        <p:spPr>
          <a:xfrm>
            <a:off x="1401933" y="2196067"/>
            <a:ext cx="7824730" cy="4154984"/>
          </a:xfrm>
          <a:prstGeom prst="rect">
            <a:avLst/>
          </a:prstGeom>
          <a:noFill/>
        </p:spPr>
        <p:txBody>
          <a:bodyPr wrap="square">
            <a:spAutoFit/>
          </a:bodyPr>
          <a:lstStyle/>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I </a:t>
            </a:r>
            <a:r>
              <a:rPr lang="en-US" sz="2400" dirty="0" err="1">
                <a:effectLst/>
                <a:latin typeface="HelveticaNeueLT Std Med" panose="020B0604020202020204" pitchFamily="34" charset="0"/>
                <a:ea typeface="Calibri" panose="020F0502020204030204" pitchFamily="34" charset="0"/>
                <a:cs typeface="Times New Roman" panose="02020603050405020304" pitchFamily="18" charset="0"/>
              </a:rPr>
              <a:t>wanna</a:t>
            </a: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 be there when the people start to turn it around</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When they triumph over poverty</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I </a:t>
            </a:r>
            <a:r>
              <a:rPr lang="en-US" sz="2400" dirty="0" err="1">
                <a:effectLst/>
                <a:latin typeface="HelveticaNeueLT Std Med" panose="020B0604020202020204" pitchFamily="34" charset="0"/>
                <a:ea typeface="Calibri" panose="020F0502020204030204" pitchFamily="34" charset="0"/>
                <a:cs typeface="Times New Roman" panose="02020603050405020304" pitchFamily="18" charset="0"/>
              </a:rPr>
              <a:t>wanna</a:t>
            </a: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 be there when the people win the battle against AIDS</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I </a:t>
            </a:r>
            <a:r>
              <a:rPr lang="en-US" sz="2400" dirty="0" err="1">
                <a:effectLst/>
                <a:latin typeface="HelveticaNeueLT Std Med" panose="020B0604020202020204" pitchFamily="34" charset="0"/>
                <a:ea typeface="Calibri" panose="020F0502020204030204" pitchFamily="34" charset="0"/>
                <a:cs typeface="Times New Roman" panose="02020603050405020304" pitchFamily="18" charset="0"/>
              </a:rPr>
              <a:t>wanna</a:t>
            </a: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 lend a hand</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I </a:t>
            </a:r>
            <a:r>
              <a:rPr lang="en-US" sz="2400" dirty="0" err="1">
                <a:effectLst/>
                <a:latin typeface="HelveticaNeueLT Std Med" panose="020B0604020202020204" pitchFamily="34" charset="0"/>
                <a:ea typeface="Calibri" panose="020F0502020204030204" pitchFamily="34" charset="0"/>
                <a:cs typeface="Times New Roman" panose="02020603050405020304" pitchFamily="18" charset="0"/>
              </a:rPr>
              <a:t>wanna</a:t>
            </a: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 be there for the alcoholic</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I </a:t>
            </a:r>
            <a:r>
              <a:rPr lang="en-US" sz="2400" dirty="0" err="1">
                <a:effectLst/>
                <a:latin typeface="HelveticaNeueLT Std Med" panose="020B0604020202020204" pitchFamily="34" charset="0"/>
                <a:ea typeface="Calibri" panose="020F0502020204030204" pitchFamily="34" charset="0"/>
                <a:cs typeface="Times New Roman" panose="02020603050405020304" pitchFamily="18" charset="0"/>
              </a:rPr>
              <a:t>wanna</a:t>
            </a: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 be there for the drug addict</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I </a:t>
            </a:r>
            <a:r>
              <a:rPr lang="en-US" sz="2400" dirty="0" err="1">
                <a:effectLst/>
                <a:latin typeface="HelveticaNeueLT Std Med" panose="020B0604020202020204" pitchFamily="34" charset="0"/>
                <a:ea typeface="Calibri" panose="020F0502020204030204" pitchFamily="34" charset="0"/>
                <a:cs typeface="Times New Roman" panose="02020603050405020304" pitchFamily="18" charset="0"/>
              </a:rPr>
              <a:t>wanna</a:t>
            </a: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 be there for the victims of violence and abuse</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I </a:t>
            </a:r>
            <a:r>
              <a:rPr lang="en-US" sz="2400" dirty="0" err="1">
                <a:effectLst/>
                <a:latin typeface="HelveticaNeueLT Std Med" panose="020B0604020202020204" pitchFamily="34" charset="0"/>
                <a:ea typeface="Calibri" panose="020F0502020204030204" pitchFamily="34" charset="0"/>
                <a:cs typeface="Times New Roman" panose="02020603050405020304" pitchFamily="18" charset="0"/>
              </a:rPr>
              <a:t>wanna</a:t>
            </a: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 lend a hand</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Send me</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p:txBody>
      </p:sp>
      <p:pic>
        <p:nvPicPr>
          <p:cNvPr id="15" name="Picture 14">
            <a:hlinkClick r:id="rId4"/>
            <a:extLst>
              <a:ext uri="{FF2B5EF4-FFF2-40B4-BE49-F238E27FC236}">
                <a16:creationId xmlns:a16="http://schemas.microsoft.com/office/drawing/2014/main" id="{98970EE1-6416-47F2-9C1C-2DA61CBF4FA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226663" y="2560191"/>
            <a:ext cx="2122252" cy="2122252"/>
          </a:xfrm>
          <a:prstGeom prst="rect">
            <a:avLst/>
          </a:prstGeom>
        </p:spPr>
      </p:pic>
    </p:spTree>
    <p:extLst>
      <p:ext uri="{BB962C8B-B14F-4D97-AF65-F5344CB8AC3E}">
        <p14:creationId xmlns:p14="http://schemas.microsoft.com/office/powerpoint/2010/main" val="2799698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E931E4-CBFC-4408-9114-DED74B1B2DF9}"/>
              </a:ext>
            </a:extLst>
          </p:cNvPr>
          <p:cNvSpPr txBox="1"/>
          <p:nvPr/>
        </p:nvSpPr>
        <p:spPr>
          <a:xfrm>
            <a:off x="837946" y="755371"/>
            <a:ext cx="7749912" cy="646331"/>
          </a:xfrm>
          <a:prstGeom prst="rect">
            <a:avLst/>
          </a:prstGeom>
          <a:noFill/>
        </p:spPr>
        <p:txBody>
          <a:bodyPr wrap="square" rtlCol="0">
            <a:spAutoFit/>
          </a:bodyPr>
          <a:lstStyle/>
          <a:p>
            <a:r>
              <a:rPr lang="en-US" sz="3600" dirty="0">
                <a:latin typeface="HelveticaNeueLT Std Cn" panose="020B0506030502030204" pitchFamily="34" charset="0"/>
              </a:rPr>
              <a:t>CWM commissioning prayer</a:t>
            </a:r>
            <a:endParaRPr lang="en-GB" sz="3600" dirty="0">
              <a:latin typeface="HelveticaNeueLT Std Cn" panose="020B0506030502030204" pitchFamily="34" charset="0"/>
            </a:endParaRPr>
          </a:p>
        </p:txBody>
      </p:sp>
      <p:sp>
        <p:nvSpPr>
          <p:cNvPr id="6" name="TextBox 5">
            <a:extLst>
              <a:ext uri="{FF2B5EF4-FFF2-40B4-BE49-F238E27FC236}">
                <a16:creationId xmlns:a16="http://schemas.microsoft.com/office/drawing/2014/main" id="{9CE7E255-FC43-41DB-9516-1C13A3C35F51}"/>
              </a:ext>
            </a:extLst>
          </p:cNvPr>
          <p:cNvSpPr txBox="1"/>
          <p:nvPr/>
        </p:nvSpPr>
        <p:spPr>
          <a:xfrm>
            <a:off x="837946" y="1718755"/>
            <a:ext cx="9874404" cy="4524315"/>
          </a:xfrm>
          <a:prstGeom prst="rect">
            <a:avLst/>
          </a:prstGeom>
          <a:noFill/>
        </p:spPr>
        <p:txBody>
          <a:bodyPr wrap="square" rtlCol="0">
            <a:spAutoFit/>
          </a:bodyPr>
          <a:lstStyle/>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We call on each other, in Christ’s name, to root this vision of life flourishing communities in our communities, contexts and make clear our witness to Christ in the changes we seek to bring in the midst of the crises our world faces.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Christ has left behind him the tombs of Babylon and stepped forth into the first day of the New Heaven and Earth.  He bids us follow, to come together as communities which show how life can flourish still.  We confess and pledge that we are Christ’s disciples and we will embody in our work and witness that we are arising, shining, planting, praying, singing and dancing the alternatives to Babylon’s death and destruction.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979F37FF-D795-47D3-A2E4-DCDEA43EB7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162" y="136652"/>
            <a:ext cx="1725930" cy="618719"/>
          </a:xfrm>
          <a:prstGeom prst="rect">
            <a:avLst/>
          </a:prstGeom>
        </p:spPr>
      </p:pic>
    </p:spTree>
    <p:extLst>
      <p:ext uri="{BB962C8B-B14F-4D97-AF65-F5344CB8AC3E}">
        <p14:creationId xmlns:p14="http://schemas.microsoft.com/office/powerpoint/2010/main" val="1242427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CE7E255-FC43-41DB-9516-1C13A3C35F51}"/>
              </a:ext>
            </a:extLst>
          </p:cNvPr>
          <p:cNvSpPr txBox="1"/>
          <p:nvPr/>
        </p:nvSpPr>
        <p:spPr>
          <a:xfrm>
            <a:off x="2079330" y="1228337"/>
            <a:ext cx="9874404" cy="5262979"/>
          </a:xfrm>
          <a:prstGeom prst="rect">
            <a:avLst/>
          </a:prstGeom>
          <a:noFill/>
        </p:spPr>
        <p:txBody>
          <a:bodyPr wrap="square" rtlCol="0">
            <a:spAutoFit/>
          </a:bodyPr>
          <a:lstStyle/>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Creation is hurting</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People are dying</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The powerful are profiting</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God is crying, God is calling!</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Rise up! Proclaim that Babylon has fallen!</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 </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In word and world we hear you cry: </a:t>
            </a: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ARISE!</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The light of the world has come: </a:t>
            </a: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SO LET US SHINE</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We lift up our eyes: </a:t>
            </a: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TO SEE YOUR NEW WORLD COMING</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And in doing justice: </a:t>
            </a: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PROCLAIM THE PRAISE OF THE LORD</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And so, we pray, </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counter in and through us</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systems of despair and dread</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WITH SIGNS OF LOVE AND PEACE</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979F37FF-D795-47D3-A2E4-DCDEA43EB7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162" y="136652"/>
            <a:ext cx="1725930" cy="618719"/>
          </a:xfrm>
          <a:prstGeom prst="rect">
            <a:avLst/>
          </a:prstGeom>
        </p:spPr>
      </p:pic>
    </p:spTree>
    <p:extLst>
      <p:ext uri="{BB962C8B-B14F-4D97-AF65-F5344CB8AC3E}">
        <p14:creationId xmlns:p14="http://schemas.microsoft.com/office/powerpoint/2010/main" val="88478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55E9BD-92AB-4494-8E49-E38F1E8D2A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375" y="116798"/>
            <a:ext cx="1725930" cy="618719"/>
          </a:xfrm>
          <a:prstGeom prst="rect">
            <a:avLst/>
          </a:prstGeom>
        </p:spPr>
      </p:pic>
      <p:sp>
        <p:nvSpPr>
          <p:cNvPr id="4" name="TextBox 3">
            <a:extLst>
              <a:ext uri="{FF2B5EF4-FFF2-40B4-BE49-F238E27FC236}">
                <a16:creationId xmlns:a16="http://schemas.microsoft.com/office/drawing/2014/main" id="{50F0B3B2-DB87-4CE7-AA30-0D72C1D35FB2}"/>
              </a:ext>
            </a:extLst>
          </p:cNvPr>
          <p:cNvSpPr txBox="1"/>
          <p:nvPr/>
        </p:nvSpPr>
        <p:spPr>
          <a:xfrm>
            <a:off x="1533413" y="1008472"/>
            <a:ext cx="6096000" cy="6001643"/>
          </a:xfrm>
          <a:prstGeom prst="rect">
            <a:avLst/>
          </a:prstGeom>
          <a:noFill/>
        </p:spPr>
        <p:txBody>
          <a:bodyPr wrap="square">
            <a:spAutoFit/>
          </a:bodyPr>
          <a:lstStyle/>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On days of celebration</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Let us affirm our belief:</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God loves life, </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The tomb is empty</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Christ is risen</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 </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On days of sickness</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Let us affirm our bodies</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God loves life, </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Death is defeated</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Christ is risen</a:t>
            </a:r>
          </a:p>
          <a:p>
            <a:pPr marL="0" marR="0">
              <a:spcBef>
                <a:spcPts val="0"/>
              </a:spcBef>
              <a:spcAft>
                <a:spcPts val="0"/>
              </a:spcAft>
            </a:pPr>
            <a:endParaRPr lang="en-US" sz="2400" b="1" dirty="0">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On days of sorrow</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Let us affirm our solace</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 </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33567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EEA043-366C-4107-913E-65CBB3696983}"/>
              </a:ext>
            </a:extLst>
          </p:cNvPr>
          <p:cNvSpPr txBox="1"/>
          <p:nvPr/>
        </p:nvSpPr>
        <p:spPr>
          <a:xfrm>
            <a:off x="2672390" y="1945223"/>
            <a:ext cx="8676020" cy="3785652"/>
          </a:xfrm>
          <a:prstGeom prst="rect">
            <a:avLst/>
          </a:prstGeom>
          <a:noFill/>
        </p:spPr>
        <p:txBody>
          <a:bodyPr wrap="square" rtlCol="0">
            <a:spAutoFit/>
          </a:bodyPr>
          <a:lstStyle/>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And so, we pray, </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counter in and through us</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systems of hatred and death</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SG" sz="2400" b="1" dirty="0">
                <a:effectLst/>
                <a:latin typeface="HelveticaNeueLT Std Med" panose="020B0604020202020204" pitchFamily="34" charset="0"/>
                <a:ea typeface="Calibri" panose="020F0502020204030204" pitchFamily="34" charset="0"/>
                <a:cs typeface="Times New Roman" panose="02020603050405020304" pitchFamily="18" charset="0"/>
              </a:rPr>
              <a:t>WITH LIVES FILLED WITH LOVE AND DEFIANCE</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And so, we pray, </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counter in and through us</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systems of division and oblivion</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WITH MOVEMENTS OF JOY AND TRANSFORMATION</a:t>
            </a:r>
          </a:p>
          <a:p>
            <a:pPr marL="0" marR="0">
              <a:spcBef>
                <a:spcPts val="0"/>
              </a:spcBef>
              <a:spcAft>
                <a:spcPts val="0"/>
              </a:spcAft>
            </a:pPr>
            <a:endParaRPr lang="en-US" sz="2400" b="1" dirty="0">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7C824A8-3077-4389-8F06-81D4D6A65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8027" y="92585"/>
            <a:ext cx="1725930" cy="618719"/>
          </a:xfrm>
          <a:prstGeom prst="rect">
            <a:avLst/>
          </a:prstGeom>
        </p:spPr>
      </p:pic>
    </p:spTree>
    <p:extLst>
      <p:ext uri="{BB962C8B-B14F-4D97-AF65-F5344CB8AC3E}">
        <p14:creationId xmlns:p14="http://schemas.microsoft.com/office/powerpoint/2010/main" val="4137823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5F56350-59A7-4ACE-8600-E5AE5A01F765}"/>
              </a:ext>
            </a:extLst>
          </p:cNvPr>
          <p:cNvSpPr txBox="1"/>
          <p:nvPr/>
        </p:nvSpPr>
        <p:spPr>
          <a:xfrm>
            <a:off x="862965" y="1344642"/>
            <a:ext cx="6093724" cy="1477328"/>
          </a:xfrm>
          <a:prstGeom prst="rect">
            <a:avLst/>
          </a:prstGeom>
          <a:noFill/>
        </p:spPr>
        <p:txBody>
          <a:bodyPr wrap="square">
            <a:spAutoFit/>
          </a:bodyPr>
          <a:lstStyle/>
          <a:p>
            <a:pPr marL="0" marR="0">
              <a:spcBef>
                <a:spcPts val="0"/>
              </a:spcBef>
              <a:spcAft>
                <a:spcPts val="0"/>
              </a:spcAft>
            </a:pPr>
            <a:r>
              <a:rPr lang="en-US" sz="1800" dirty="0">
                <a:effectLst/>
                <a:latin typeface="HelveticaNeueLT Std Med"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HelveticaNeueLT Std Med"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dirty="0">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790FDC5A-6ABE-43ED-9A56-25EAA0A54363}"/>
              </a:ext>
            </a:extLst>
          </p:cNvPr>
          <p:cNvSpPr txBox="1"/>
          <p:nvPr/>
        </p:nvSpPr>
        <p:spPr>
          <a:xfrm>
            <a:off x="862965" y="438918"/>
            <a:ext cx="5837663" cy="646331"/>
          </a:xfrm>
          <a:prstGeom prst="rect">
            <a:avLst/>
          </a:prstGeom>
          <a:noFill/>
        </p:spPr>
        <p:txBody>
          <a:bodyPr wrap="square" rtlCol="0">
            <a:spAutoFit/>
          </a:bodyPr>
          <a:lstStyle/>
          <a:p>
            <a:r>
              <a:rPr lang="en-US" sz="3600" dirty="0">
                <a:latin typeface="HelveticaNeueLT Std Cn" panose="020B0506030502030204" pitchFamily="34" charset="0"/>
              </a:rPr>
              <a:t>Song of Response</a:t>
            </a:r>
            <a:endParaRPr lang="en-GB" sz="3600" dirty="0">
              <a:latin typeface="HelveticaNeueLT Std Cn" panose="020B0506030502030204" pitchFamily="34" charset="0"/>
            </a:endParaRPr>
          </a:p>
        </p:txBody>
      </p:sp>
      <p:pic>
        <p:nvPicPr>
          <p:cNvPr id="8" name="Picture 7">
            <a:extLst>
              <a:ext uri="{FF2B5EF4-FFF2-40B4-BE49-F238E27FC236}">
                <a16:creationId xmlns:a16="http://schemas.microsoft.com/office/drawing/2014/main" id="{8D3AAA10-716E-4BDD-A77A-B8EC909BF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3104" y="70069"/>
            <a:ext cx="1725930" cy="618719"/>
          </a:xfrm>
          <a:prstGeom prst="rect">
            <a:avLst/>
          </a:prstGeom>
        </p:spPr>
      </p:pic>
    </p:spTree>
    <p:extLst>
      <p:ext uri="{BB962C8B-B14F-4D97-AF65-F5344CB8AC3E}">
        <p14:creationId xmlns:p14="http://schemas.microsoft.com/office/powerpoint/2010/main" val="1654196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55E9BD-92AB-4494-8E49-E38F1E8D2A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0583" y="116798"/>
            <a:ext cx="1725930" cy="618719"/>
          </a:xfrm>
          <a:prstGeom prst="rect">
            <a:avLst/>
          </a:prstGeom>
        </p:spPr>
      </p:pic>
      <p:sp>
        <p:nvSpPr>
          <p:cNvPr id="4" name="TextBox 3">
            <a:extLst>
              <a:ext uri="{FF2B5EF4-FFF2-40B4-BE49-F238E27FC236}">
                <a16:creationId xmlns:a16="http://schemas.microsoft.com/office/drawing/2014/main" id="{5F822C44-A35C-4089-8368-59C9E59F3281}"/>
              </a:ext>
            </a:extLst>
          </p:cNvPr>
          <p:cNvSpPr txBox="1"/>
          <p:nvPr/>
        </p:nvSpPr>
        <p:spPr>
          <a:xfrm>
            <a:off x="1197213" y="856357"/>
            <a:ext cx="7798676" cy="6001643"/>
          </a:xfrm>
          <a:prstGeom prst="rect">
            <a:avLst/>
          </a:prstGeom>
          <a:noFill/>
        </p:spPr>
        <p:txBody>
          <a:bodyPr wrap="square">
            <a:spAutoFit/>
          </a:bodyPr>
          <a:lstStyle/>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God loves life, </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Repentance creates change</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Christ is risen</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400" dirty="0">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On days of struggle</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Let us affirm our defiance:</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God loves life, </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Babylon is fallen</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Christ is risen</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 </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Today and to each other</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Let us affirm our hope:</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God loves life, </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Christ is risen</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HelveticaNeueLT Std Med" panose="020B0604020202020204" pitchFamily="34" charset="0"/>
                <a:ea typeface="Calibri" panose="020F0502020204030204" pitchFamily="34" charset="0"/>
                <a:cs typeface="Times New Roman" panose="02020603050405020304" pitchFamily="18" charset="0"/>
              </a:rPr>
              <a:t>The New Creation is coming</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 </a:t>
            </a: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128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08DD4-1548-41DD-807F-B9AF5F44A6A3}"/>
              </a:ext>
            </a:extLst>
          </p:cNvPr>
          <p:cNvSpPr>
            <a:spLocks noGrp="1"/>
          </p:cNvSpPr>
          <p:nvPr>
            <p:ph type="title"/>
          </p:nvPr>
        </p:nvSpPr>
        <p:spPr>
          <a:xfrm>
            <a:off x="838200" y="827608"/>
            <a:ext cx="10515600" cy="1325563"/>
          </a:xfrm>
        </p:spPr>
        <p:txBody>
          <a:bodyPr>
            <a:normAutofit/>
          </a:bodyPr>
          <a:lstStyle/>
          <a:p>
            <a:pPr marL="0" marR="0">
              <a:spcBef>
                <a:spcPts val="0"/>
              </a:spcBef>
              <a:spcAft>
                <a:spcPts val="0"/>
              </a:spcAft>
            </a:pPr>
            <a:r>
              <a:rPr lang="en-GB" sz="3600" dirty="0">
                <a:latin typeface="HelveticaNeueLT Std Cn" panose="020B0506030502030204" pitchFamily="34" charset="0"/>
                <a:ea typeface="Calibri" panose="020F0502020204030204" pitchFamily="34" charset="0"/>
                <a:cs typeface="Times New Roman" panose="02020603050405020304" pitchFamily="18" charset="0"/>
              </a:rPr>
              <a:t>Song of response</a:t>
            </a:r>
            <a:br>
              <a:rPr lang="en-GB" sz="3600" dirty="0">
                <a:effectLst/>
                <a:latin typeface="HelveticaNeueLT Std Med" panose="020B0604020202020204" pitchFamily="34" charset="0"/>
                <a:ea typeface="Calibri" panose="020F0502020204030204" pitchFamily="34" charset="0"/>
                <a:cs typeface="Times New Roman" panose="02020603050405020304" pitchFamily="18" charset="0"/>
              </a:rPr>
            </a:br>
            <a:endParaRPr lang="en-GB" sz="3600" dirty="0">
              <a:latin typeface="HelveticaNeueLT Std Cn" panose="020B0506030502030204" pitchFamily="34" charset="0"/>
            </a:endParaRPr>
          </a:p>
        </p:txBody>
      </p:sp>
      <p:sp>
        <p:nvSpPr>
          <p:cNvPr id="3" name="Content Placeholder 2">
            <a:extLst>
              <a:ext uri="{FF2B5EF4-FFF2-40B4-BE49-F238E27FC236}">
                <a16:creationId xmlns:a16="http://schemas.microsoft.com/office/drawing/2014/main" id="{E2F0405E-AB75-4E51-BF9D-24299651D45F}"/>
              </a:ext>
            </a:extLst>
          </p:cNvPr>
          <p:cNvSpPr>
            <a:spLocks noGrp="1"/>
          </p:cNvSpPr>
          <p:nvPr>
            <p:ph idx="1"/>
          </p:nvPr>
        </p:nvSpPr>
        <p:spPr>
          <a:xfrm>
            <a:off x="892791" y="1999562"/>
            <a:ext cx="5540566" cy="3032814"/>
          </a:xfrm>
        </p:spPr>
        <p:txBody>
          <a:bodyPr/>
          <a:lstStyle/>
          <a:p>
            <a:pPr marL="0" marR="0" indent="0">
              <a:spcBef>
                <a:spcPts val="0"/>
              </a:spcBef>
              <a:spcAft>
                <a:spcPts val="0"/>
              </a:spcAft>
              <a:buNone/>
            </a:pPr>
            <a:endParaRPr lang="en-GB" sz="2400" dirty="0">
              <a:effectLst/>
              <a:latin typeface="HelveticaNeueLT Std Med" panose="020B0604020202020204" pitchFamily="34" charset="0"/>
              <a:ea typeface="Calibri" panose="020F0502020204030204" pitchFamily="34" charset="0"/>
              <a:cs typeface="Times New Roman" panose="02020603050405020304" pitchFamily="18" charset="0"/>
            </a:endParaRPr>
          </a:p>
          <a:p>
            <a:pPr marL="0" indent="0">
              <a:buNone/>
            </a:pPr>
            <a:endParaRPr lang="en-GB" dirty="0"/>
          </a:p>
        </p:txBody>
      </p:sp>
      <p:pic>
        <p:nvPicPr>
          <p:cNvPr id="6" name="Picture 5">
            <a:extLst>
              <a:ext uri="{FF2B5EF4-FFF2-40B4-BE49-F238E27FC236}">
                <a16:creationId xmlns:a16="http://schemas.microsoft.com/office/drawing/2014/main" id="{D36FB797-2AC5-47AA-90CA-186BF18F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007" y="6204330"/>
            <a:ext cx="1725930" cy="618719"/>
          </a:xfrm>
          <a:prstGeom prst="rect">
            <a:avLst/>
          </a:prstGeom>
        </p:spPr>
      </p:pic>
    </p:spTree>
    <p:extLst>
      <p:ext uri="{BB962C8B-B14F-4D97-AF65-F5344CB8AC3E}">
        <p14:creationId xmlns:p14="http://schemas.microsoft.com/office/powerpoint/2010/main" val="4165524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1000"/>
            <a:lum/>
          </a:blip>
          <a:srcRect/>
          <a:stretch>
            <a:fillRect l="-8000" r="-8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55E9BD-92AB-4494-8E49-E38F1E8D2A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830" y="145299"/>
            <a:ext cx="1725930" cy="618719"/>
          </a:xfrm>
          <a:prstGeom prst="rect">
            <a:avLst/>
          </a:prstGeom>
        </p:spPr>
      </p:pic>
      <p:sp>
        <p:nvSpPr>
          <p:cNvPr id="6" name="TextBox 5">
            <a:extLst>
              <a:ext uri="{FF2B5EF4-FFF2-40B4-BE49-F238E27FC236}">
                <a16:creationId xmlns:a16="http://schemas.microsoft.com/office/drawing/2014/main" id="{7213D467-C00E-43C1-8A27-8B51F8AB40A3}"/>
              </a:ext>
            </a:extLst>
          </p:cNvPr>
          <p:cNvSpPr txBox="1"/>
          <p:nvPr/>
        </p:nvSpPr>
        <p:spPr>
          <a:xfrm>
            <a:off x="427226" y="764018"/>
            <a:ext cx="6096000" cy="646331"/>
          </a:xfrm>
          <a:prstGeom prst="rect">
            <a:avLst/>
          </a:prstGeom>
          <a:noFill/>
        </p:spPr>
        <p:txBody>
          <a:bodyPr wrap="square">
            <a:spAutoFit/>
          </a:bodyPr>
          <a:lstStyle/>
          <a:p>
            <a:pPr marL="0" marR="0">
              <a:spcBef>
                <a:spcPts val="0"/>
              </a:spcBef>
              <a:spcAft>
                <a:spcPts val="0"/>
              </a:spcAft>
            </a:pPr>
            <a:r>
              <a:rPr lang="en-US" sz="3600" dirty="0">
                <a:effectLst/>
                <a:latin typeface="HelveticaNeueLT Std Cn" panose="020B0506030502030204" pitchFamily="34" charset="0"/>
                <a:ea typeface="Calibri" panose="020F0502020204030204" pitchFamily="34" charset="0"/>
                <a:cs typeface="Times New Roman" panose="02020603050405020304" pitchFamily="18" charset="0"/>
              </a:rPr>
              <a:t>Reading Isaiah 21: 6 - 9</a:t>
            </a:r>
            <a:endParaRPr lang="en-GB" sz="3600" dirty="0">
              <a:effectLst/>
              <a:latin typeface="HelveticaNeueLT Std Cn" panose="020B0506030502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355EB2A-5469-4F54-996B-4838228BBFCE}"/>
              </a:ext>
            </a:extLst>
          </p:cNvPr>
          <p:cNvSpPr txBox="1"/>
          <p:nvPr/>
        </p:nvSpPr>
        <p:spPr>
          <a:xfrm>
            <a:off x="427226" y="1905506"/>
            <a:ext cx="5080195" cy="3785652"/>
          </a:xfrm>
          <a:prstGeom prst="rect">
            <a:avLst/>
          </a:prstGeom>
          <a:noFill/>
        </p:spPr>
        <p:txBody>
          <a:bodyPr wrap="square">
            <a:spAutoFit/>
          </a:bodyPr>
          <a:lstStyle/>
          <a:p>
            <a:r>
              <a:rPr lang="en-SG" sz="2400" dirty="0">
                <a:solidFill>
                  <a:srgbClr val="000000"/>
                </a:solidFill>
                <a:effectLst/>
                <a:latin typeface="HelveticaNeueLT Std Med" panose="020B0604020202020204" pitchFamily="34" charset="0"/>
                <a:ea typeface="Calibri" panose="020F0502020204030204" pitchFamily="34" charset="0"/>
                <a:cs typeface="Calibri" panose="020F0502020204030204" pitchFamily="34" charset="0"/>
              </a:rPr>
              <a:t>For thus the Lord said to me:</a:t>
            </a:r>
            <a:br>
              <a:rPr lang="en-SG" sz="2400" dirty="0">
                <a:solidFill>
                  <a:srgbClr val="000000"/>
                </a:solidFill>
                <a:effectLst/>
                <a:latin typeface="HelveticaNeueLT Std Med" panose="020B0604020202020204" pitchFamily="34" charset="0"/>
                <a:ea typeface="Calibri" panose="020F0502020204030204" pitchFamily="34" charset="0"/>
                <a:cs typeface="Times New Roman" panose="02020603050405020304" pitchFamily="18" charset="0"/>
              </a:rPr>
            </a:br>
            <a:r>
              <a:rPr lang="en-SG" sz="2400" dirty="0">
                <a:solidFill>
                  <a:srgbClr val="000000"/>
                </a:solidFill>
                <a:effectLst/>
                <a:latin typeface="HelveticaNeueLT Std Med" panose="020B0604020202020204" pitchFamily="34" charset="0"/>
                <a:ea typeface="Calibri" panose="020F0502020204030204" pitchFamily="34" charset="0"/>
                <a:cs typeface="Calibri" panose="020F0502020204030204" pitchFamily="34" charset="0"/>
              </a:rPr>
              <a:t>‘Go, post a lookout,</a:t>
            </a:r>
            <a:br>
              <a:rPr lang="en-SG" sz="2400" dirty="0">
                <a:solidFill>
                  <a:srgbClr val="000000"/>
                </a:solidFill>
                <a:effectLst/>
                <a:latin typeface="HelveticaNeueLT Std Med" panose="020B0604020202020204" pitchFamily="34" charset="0"/>
                <a:ea typeface="Calibri" panose="020F0502020204030204" pitchFamily="34" charset="0"/>
                <a:cs typeface="Times New Roman" panose="02020603050405020304" pitchFamily="18" charset="0"/>
              </a:rPr>
            </a:br>
            <a:r>
              <a:rPr lang="en-SG" sz="2400" dirty="0">
                <a:solidFill>
                  <a:srgbClr val="000000"/>
                </a:solidFill>
                <a:effectLst/>
                <a:latin typeface="HelveticaNeueLT Std Med" panose="020B0604020202020204" pitchFamily="34" charset="0"/>
                <a:ea typeface="Calibri" panose="020F0502020204030204" pitchFamily="34" charset="0"/>
                <a:cs typeface="Calibri" panose="020F0502020204030204" pitchFamily="34" charset="0"/>
              </a:rPr>
              <a:t> let him announce what he sees.</a:t>
            </a:r>
            <a:br>
              <a:rPr lang="en-SG" sz="2400" dirty="0">
                <a:solidFill>
                  <a:srgbClr val="000000"/>
                </a:solidFill>
                <a:effectLst/>
                <a:latin typeface="HelveticaNeueLT Std Med" panose="020B0604020202020204" pitchFamily="34" charset="0"/>
                <a:ea typeface="Calibri" panose="020F0502020204030204" pitchFamily="34" charset="0"/>
                <a:cs typeface="Times New Roman" panose="02020603050405020304" pitchFamily="18" charset="0"/>
              </a:rPr>
            </a:br>
            <a:r>
              <a:rPr lang="en-SG" sz="2400" b="1" baseline="30000" dirty="0">
                <a:solidFill>
                  <a:srgbClr val="000000"/>
                </a:solidFill>
                <a:effectLst/>
                <a:latin typeface="HelveticaNeueLT Std Med" panose="020B0604020202020204" pitchFamily="34" charset="0"/>
                <a:ea typeface="Calibri" panose="020F0502020204030204" pitchFamily="34" charset="0"/>
                <a:cs typeface="Calibri" panose="020F0502020204030204" pitchFamily="34" charset="0"/>
              </a:rPr>
              <a:t>7 </a:t>
            </a:r>
            <a:r>
              <a:rPr lang="en-SG" sz="2400" dirty="0">
                <a:solidFill>
                  <a:srgbClr val="000000"/>
                </a:solidFill>
                <a:effectLst/>
                <a:latin typeface="HelveticaNeueLT Std Med" panose="020B0604020202020204" pitchFamily="34" charset="0"/>
                <a:ea typeface="Calibri" panose="020F0502020204030204" pitchFamily="34" charset="0"/>
                <a:cs typeface="Calibri" panose="020F0502020204030204" pitchFamily="34" charset="0"/>
              </a:rPr>
              <a:t>When he sees riders, horsemen   in pairs,</a:t>
            </a:r>
            <a:br>
              <a:rPr lang="en-SG" sz="2400" dirty="0">
                <a:solidFill>
                  <a:srgbClr val="000000"/>
                </a:solidFill>
                <a:effectLst/>
                <a:latin typeface="HelveticaNeueLT Std Med" panose="020B0604020202020204" pitchFamily="34" charset="0"/>
                <a:ea typeface="Calibri" panose="020F0502020204030204" pitchFamily="34" charset="0"/>
                <a:cs typeface="Times New Roman" panose="02020603050405020304" pitchFamily="18" charset="0"/>
              </a:rPr>
            </a:br>
            <a:r>
              <a:rPr lang="en-SG" sz="2400" dirty="0">
                <a:solidFill>
                  <a:srgbClr val="000000"/>
                </a:solidFill>
                <a:effectLst/>
                <a:latin typeface="HelveticaNeueLT Std Med" panose="020B0604020202020204" pitchFamily="34" charset="0"/>
                <a:ea typeface="Calibri" panose="020F0502020204030204" pitchFamily="34" charset="0"/>
                <a:cs typeface="Calibri" panose="020F0502020204030204" pitchFamily="34" charset="0"/>
              </a:rPr>
              <a:t>riders on donkeys, riders on camels,</a:t>
            </a:r>
            <a:br>
              <a:rPr lang="en-SG" sz="2400" dirty="0">
                <a:solidFill>
                  <a:srgbClr val="000000"/>
                </a:solidFill>
                <a:effectLst/>
                <a:latin typeface="HelveticaNeueLT Std Med" panose="020B0604020202020204" pitchFamily="34" charset="0"/>
                <a:ea typeface="Calibri" panose="020F0502020204030204" pitchFamily="34" charset="0"/>
                <a:cs typeface="Times New Roman" panose="02020603050405020304" pitchFamily="18" charset="0"/>
              </a:rPr>
            </a:br>
            <a:r>
              <a:rPr lang="en-SG" sz="2400" dirty="0">
                <a:solidFill>
                  <a:srgbClr val="000000"/>
                </a:solidFill>
                <a:effectLst/>
                <a:latin typeface="HelveticaNeueLT Std Med" panose="020B0604020202020204" pitchFamily="34" charset="0"/>
                <a:ea typeface="Calibri" panose="020F0502020204030204" pitchFamily="34" charset="0"/>
                <a:cs typeface="Calibri" panose="020F0502020204030204" pitchFamily="34" charset="0"/>
              </a:rPr>
              <a:t>let him listen diligently,</a:t>
            </a:r>
            <a:br>
              <a:rPr lang="en-SG" sz="2400" dirty="0">
                <a:solidFill>
                  <a:srgbClr val="000000"/>
                </a:solidFill>
                <a:effectLst/>
                <a:latin typeface="HelveticaNeueLT Std Med" panose="020B0604020202020204" pitchFamily="34" charset="0"/>
                <a:ea typeface="Calibri" panose="020F0502020204030204" pitchFamily="34" charset="0"/>
                <a:cs typeface="Times New Roman" panose="02020603050405020304" pitchFamily="18" charset="0"/>
              </a:rPr>
            </a:br>
            <a:r>
              <a:rPr lang="en-SG" sz="2400" dirty="0">
                <a:solidFill>
                  <a:srgbClr val="000000"/>
                </a:solidFill>
                <a:effectLst/>
                <a:latin typeface="HelveticaNeueLT Std Med" panose="020B0604020202020204" pitchFamily="34" charset="0"/>
                <a:ea typeface="Calibri" panose="020F0502020204030204" pitchFamily="34" charset="0"/>
                <a:cs typeface="Calibri" panose="020F0502020204030204" pitchFamily="34" charset="0"/>
              </a:rPr>
              <a:t>    very diligently.’</a:t>
            </a:r>
            <a:br>
              <a:rPr lang="en-SG" sz="2400" dirty="0">
                <a:solidFill>
                  <a:srgbClr val="000000"/>
                </a:solidFill>
                <a:effectLst/>
                <a:latin typeface="HelveticaNeueLT Std Med" panose="020B0604020202020204" pitchFamily="34" charset="0"/>
                <a:ea typeface="Calibri" panose="020F0502020204030204" pitchFamily="34" charset="0"/>
                <a:cs typeface="Times New Roman" panose="02020603050405020304" pitchFamily="18" charset="0"/>
              </a:rPr>
            </a:br>
            <a:endParaRPr lang="en-GB" sz="2400" dirty="0">
              <a:latin typeface="HelveticaNeueLT Std Med" panose="020B0604020202020204" pitchFamily="34" charset="0"/>
            </a:endParaRPr>
          </a:p>
        </p:txBody>
      </p:sp>
    </p:spTree>
    <p:extLst>
      <p:ext uri="{BB962C8B-B14F-4D97-AF65-F5344CB8AC3E}">
        <p14:creationId xmlns:p14="http://schemas.microsoft.com/office/powerpoint/2010/main" val="1378101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1000"/>
            <a:lum/>
          </a:blip>
          <a:srcRect/>
          <a:stretch>
            <a:fillRect l="-8000" r="-8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55E9BD-92AB-4494-8E49-E38F1E8D2A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8518" y="136693"/>
            <a:ext cx="1725930" cy="618719"/>
          </a:xfrm>
          <a:prstGeom prst="rect">
            <a:avLst/>
          </a:prstGeom>
        </p:spPr>
      </p:pic>
      <p:sp>
        <p:nvSpPr>
          <p:cNvPr id="8" name="TextBox 7">
            <a:extLst>
              <a:ext uri="{FF2B5EF4-FFF2-40B4-BE49-F238E27FC236}">
                <a16:creationId xmlns:a16="http://schemas.microsoft.com/office/drawing/2014/main" id="{F355EB2A-5469-4F54-996B-4838228BBFCE}"/>
              </a:ext>
            </a:extLst>
          </p:cNvPr>
          <p:cNvSpPr txBox="1"/>
          <p:nvPr/>
        </p:nvSpPr>
        <p:spPr>
          <a:xfrm>
            <a:off x="454041" y="1351508"/>
            <a:ext cx="6096000" cy="4154984"/>
          </a:xfrm>
          <a:prstGeom prst="rect">
            <a:avLst/>
          </a:prstGeom>
          <a:noFill/>
        </p:spPr>
        <p:txBody>
          <a:bodyPr wrap="square">
            <a:spAutoFit/>
          </a:bodyPr>
          <a:lstStyle/>
          <a:p>
            <a:pPr marL="0" marR="0">
              <a:spcBef>
                <a:spcPts val="0"/>
              </a:spcBef>
              <a:spcAft>
                <a:spcPts val="0"/>
              </a:spcAft>
            </a:pPr>
            <a:r>
              <a:rPr lang="en-SG" sz="2400" b="1" baseline="30000" dirty="0">
                <a:solidFill>
                  <a:srgbClr val="000000"/>
                </a:solidFill>
                <a:effectLst/>
                <a:latin typeface="HelveticaNeueLT Std Med" panose="020B0604020202020204" pitchFamily="34" charset="0"/>
                <a:ea typeface="Calibri" panose="020F0502020204030204" pitchFamily="34" charset="0"/>
                <a:cs typeface="Calibri" panose="020F0502020204030204" pitchFamily="34" charset="0"/>
              </a:rPr>
              <a:t>8 </a:t>
            </a:r>
            <a:r>
              <a:rPr lang="en-SG" sz="2400" dirty="0">
                <a:solidFill>
                  <a:srgbClr val="000000"/>
                </a:solidFill>
                <a:effectLst/>
                <a:latin typeface="HelveticaNeueLT Std Med" panose="020B0604020202020204" pitchFamily="34" charset="0"/>
                <a:ea typeface="Calibri" panose="020F0502020204030204" pitchFamily="34" charset="0"/>
                <a:cs typeface="Calibri" panose="020F0502020204030204" pitchFamily="34" charset="0"/>
              </a:rPr>
              <a:t>Then the watcher</a:t>
            </a:r>
            <a:r>
              <a:rPr lang="en-SG" sz="2400" baseline="30000" dirty="0">
                <a:solidFill>
                  <a:srgbClr val="000000"/>
                </a:solidFill>
                <a:effectLst/>
                <a:latin typeface="HelveticaNeueLT Std Med" panose="020B0604020202020204" pitchFamily="34" charset="0"/>
                <a:ea typeface="Calibri" panose="020F0502020204030204" pitchFamily="34" charset="0"/>
                <a:cs typeface="Calibri" panose="020F0502020204030204" pitchFamily="34" charset="0"/>
              </a:rPr>
              <a:t>[a]</a:t>
            </a:r>
            <a:r>
              <a:rPr lang="en-SG" sz="2400" dirty="0">
                <a:solidFill>
                  <a:srgbClr val="000000"/>
                </a:solidFill>
                <a:effectLst/>
                <a:latin typeface="HelveticaNeueLT Std Med" panose="020B0604020202020204" pitchFamily="34" charset="0"/>
                <a:ea typeface="Calibri" panose="020F0502020204030204" pitchFamily="34" charset="0"/>
                <a:cs typeface="Calibri" panose="020F0502020204030204" pitchFamily="34" charset="0"/>
              </a:rPr>
              <a:t> called out:</a:t>
            </a:r>
            <a:br>
              <a:rPr lang="en-SG" sz="2400" dirty="0">
                <a:solidFill>
                  <a:srgbClr val="000000"/>
                </a:solidFill>
                <a:effectLst/>
                <a:latin typeface="HelveticaNeueLT Std Med" panose="020B0604020202020204" pitchFamily="34" charset="0"/>
                <a:ea typeface="Calibri" panose="020F0502020204030204" pitchFamily="34" charset="0"/>
                <a:cs typeface="Times New Roman" panose="02020603050405020304" pitchFamily="18" charset="0"/>
              </a:rPr>
            </a:br>
            <a:r>
              <a:rPr lang="en-SG" sz="2400" dirty="0">
                <a:solidFill>
                  <a:srgbClr val="000000"/>
                </a:solidFill>
                <a:effectLst/>
                <a:latin typeface="HelveticaNeueLT Std Med" panose="020B0604020202020204" pitchFamily="34" charset="0"/>
                <a:ea typeface="Calibri" panose="020F0502020204030204" pitchFamily="34" charset="0"/>
                <a:cs typeface="Calibri" panose="020F0502020204030204" pitchFamily="34" charset="0"/>
              </a:rPr>
              <a:t>‘Upon a watch-tower I stand, O Lord,</a:t>
            </a:r>
            <a:br>
              <a:rPr lang="en-SG" sz="2400" dirty="0">
                <a:solidFill>
                  <a:srgbClr val="000000"/>
                </a:solidFill>
                <a:effectLst/>
                <a:latin typeface="HelveticaNeueLT Std Med" panose="020B0604020202020204" pitchFamily="34" charset="0"/>
                <a:ea typeface="Calibri" panose="020F0502020204030204" pitchFamily="34" charset="0"/>
                <a:cs typeface="Times New Roman" panose="02020603050405020304" pitchFamily="18" charset="0"/>
              </a:rPr>
            </a:br>
            <a:r>
              <a:rPr lang="en-SG" sz="2400" dirty="0">
                <a:solidFill>
                  <a:srgbClr val="000000"/>
                </a:solidFill>
                <a:effectLst/>
                <a:latin typeface="HelveticaNeueLT Std Med" panose="020B0604020202020204" pitchFamily="34" charset="0"/>
                <a:ea typeface="Calibri" panose="020F0502020204030204" pitchFamily="34" charset="0"/>
                <a:cs typeface="Calibri" panose="020F0502020204030204" pitchFamily="34" charset="0"/>
              </a:rPr>
              <a:t>    continually by day,</a:t>
            </a:r>
            <a:br>
              <a:rPr lang="en-SG" sz="2400" dirty="0">
                <a:solidFill>
                  <a:srgbClr val="000000"/>
                </a:solidFill>
                <a:effectLst/>
                <a:latin typeface="HelveticaNeueLT Std Med" panose="020B0604020202020204" pitchFamily="34" charset="0"/>
                <a:ea typeface="Calibri" panose="020F0502020204030204" pitchFamily="34" charset="0"/>
                <a:cs typeface="Times New Roman" panose="02020603050405020304" pitchFamily="18" charset="0"/>
              </a:rPr>
            </a:br>
            <a:r>
              <a:rPr lang="en-SG" sz="2400" dirty="0">
                <a:solidFill>
                  <a:srgbClr val="000000"/>
                </a:solidFill>
                <a:effectLst/>
                <a:latin typeface="HelveticaNeueLT Std Med" panose="020B0604020202020204" pitchFamily="34" charset="0"/>
                <a:ea typeface="Calibri" panose="020F0502020204030204" pitchFamily="34" charset="0"/>
                <a:cs typeface="Calibri" panose="020F0502020204030204" pitchFamily="34" charset="0"/>
              </a:rPr>
              <a:t>and at my post I am stationed</a:t>
            </a:r>
            <a:br>
              <a:rPr lang="en-SG" sz="2400" dirty="0">
                <a:solidFill>
                  <a:srgbClr val="000000"/>
                </a:solidFill>
                <a:effectLst/>
                <a:latin typeface="HelveticaNeueLT Std Med" panose="020B0604020202020204" pitchFamily="34" charset="0"/>
                <a:ea typeface="Calibri" panose="020F0502020204030204" pitchFamily="34" charset="0"/>
                <a:cs typeface="Times New Roman" panose="02020603050405020304" pitchFamily="18" charset="0"/>
              </a:rPr>
            </a:br>
            <a:r>
              <a:rPr lang="en-SG" sz="2400" dirty="0">
                <a:solidFill>
                  <a:srgbClr val="000000"/>
                </a:solidFill>
                <a:effectLst/>
                <a:latin typeface="HelveticaNeueLT Std Med" panose="020B0604020202020204" pitchFamily="34" charset="0"/>
                <a:ea typeface="Calibri" panose="020F0502020204030204" pitchFamily="34" charset="0"/>
                <a:cs typeface="Calibri" panose="020F0502020204030204" pitchFamily="34" charset="0"/>
              </a:rPr>
              <a:t>    throughout the night.</a:t>
            </a:r>
            <a:br>
              <a:rPr lang="en-SG" sz="2400" dirty="0">
                <a:solidFill>
                  <a:srgbClr val="000000"/>
                </a:solidFill>
                <a:effectLst/>
                <a:latin typeface="HelveticaNeueLT Std Med" panose="020B0604020202020204" pitchFamily="34" charset="0"/>
                <a:ea typeface="Calibri" panose="020F0502020204030204" pitchFamily="34" charset="0"/>
                <a:cs typeface="Times New Roman" panose="02020603050405020304" pitchFamily="18" charset="0"/>
              </a:rPr>
            </a:br>
            <a:r>
              <a:rPr lang="en-SG" sz="2400" b="1" baseline="30000" dirty="0">
                <a:solidFill>
                  <a:srgbClr val="000000"/>
                </a:solidFill>
                <a:effectLst/>
                <a:latin typeface="HelveticaNeueLT Std Med" panose="020B0604020202020204" pitchFamily="34" charset="0"/>
                <a:ea typeface="Calibri" panose="020F0502020204030204" pitchFamily="34" charset="0"/>
                <a:cs typeface="Calibri" panose="020F0502020204030204" pitchFamily="34" charset="0"/>
              </a:rPr>
              <a:t>9 </a:t>
            </a:r>
            <a:r>
              <a:rPr lang="en-SG" sz="2400" dirty="0">
                <a:solidFill>
                  <a:srgbClr val="000000"/>
                </a:solidFill>
                <a:effectLst/>
                <a:latin typeface="HelveticaNeueLT Std Med" panose="020B0604020202020204" pitchFamily="34" charset="0"/>
                <a:ea typeface="Calibri" panose="020F0502020204030204" pitchFamily="34" charset="0"/>
                <a:cs typeface="Calibri" panose="020F0502020204030204" pitchFamily="34" charset="0"/>
              </a:rPr>
              <a:t>Look, there they come, riders,</a:t>
            </a:r>
            <a:br>
              <a:rPr lang="en-SG" sz="2400" dirty="0">
                <a:solidFill>
                  <a:srgbClr val="000000"/>
                </a:solidFill>
                <a:effectLst/>
                <a:latin typeface="HelveticaNeueLT Std Med" panose="020B0604020202020204" pitchFamily="34" charset="0"/>
                <a:ea typeface="Calibri" panose="020F0502020204030204" pitchFamily="34" charset="0"/>
                <a:cs typeface="Times New Roman" panose="02020603050405020304" pitchFamily="18" charset="0"/>
              </a:rPr>
            </a:br>
            <a:r>
              <a:rPr lang="en-SG" sz="2400" dirty="0">
                <a:solidFill>
                  <a:srgbClr val="000000"/>
                </a:solidFill>
                <a:effectLst/>
                <a:latin typeface="HelveticaNeueLT Std Med" panose="020B0604020202020204" pitchFamily="34" charset="0"/>
                <a:ea typeface="Calibri" panose="020F0502020204030204" pitchFamily="34" charset="0"/>
                <a:cs typeface="Calibri" panose="020F0502020204030204" pitchFamily="34" charset="0"/>
              </a:rPr>
              <a:t>    horsemen in pairs!’</a:t>
            </a:r>
            <a:br>
              <a:rPr lang="en-SG" sz="2400" dirty="0">
                <a:solidFill>
                  <a:srgbClr val="000000"/>
                </a:solidFill>
                <a:effectLst/>
                <a:latin typeface="HelveticaNeueLT Std Med" panose="020B0604020202020204" pitchFamily="34" charset="0"/>
                <a:ea typeface="Calibri" panose="020F0502020204030204" pitchFamily="34" charset="0"/>
                <a:cs typeface="Times New Roman" panose="02020603050405020304" pitchFamily="18" charset="0"/>
              </a:rPr>
            </a:br>
            <a:r>
              <a:rPr lang="en-SG" sz="2400" dirty="0">
                <a:solidFill>
                  <a:srgbClr val="000000"/>
                </a:solidFill>
                <a:effectLst/>
                <a:latin typeface="HelveticaNeueLT Std Med" panose="020B0604020202020204" pitchFamily="34" charset="0"/>
                <a:ea typeface="Calibri" panose="020F0502020204030204" pitchFamily="34" charset="0"/>
                <a:cs typeface="Calibri" panose="020F0502020204030204" pitchFamily="34" charset="0"/>
              </a:rPr>
              <a:t>Then he responded,</a:t>
            </a:r>
            <a:br>
              <a:rPr lang="en-SG" sz="2400" dirty="0">
                <a:solidFill>
                  <a:srgbClr val="000000"/>
                </a:solidFill>
                <a:effectLst/>
                <a:latin typeface="HelveticaNeueLT Std Med" panose="020B0604020202020204" pitchFamily="34" charset="0"/>
                <a:ea typeface="Calibri" panose="020F0502020204030204" pitchFamily="34" charset="0"/>
                <a:cs typeface="Times New Roman" panose="02020603050405020304" pitchFamily="18" charset="0"/>
              </a:rPr>
            </a:br>
            <a:r>
              <a:rPr lang="en-SG" sz="2400" dirty="0">
                <a:solidFill>
                  <a:srgbClr val="000000"/>
                </a:solidFill>
                <a:effectLst/>
                <a:latin typeface="HelveticaNeueLT Std Med" panose="020B0604020202020204" pitchFamily="34" charset="0"/>
                <a:ea typeface="Calibri" panose="020F0502020204030204" pitchFamily="34" charset="0"/>
                <a:cs typeface="Calibri" panose="020F0502020204030204" pitchFamily="34" charset="0"/>
              </a:rPr>
              <a:t>    ‘Fallen, fallen is Babylon;</a:t>
            </a:r>
            <a:br>
              <a:rPr lang="en-SG" sz="2400" dirty="0">
                <a:solidFill>
                  <a:srgbClr val="000000"/>
                </a:solidFill>
                <a:effectLst/>
                <a:latin typeface="HelveticaNeueLT Std Med" panose="020B0604020202020204" pitchFamily="34" charset="0"/>
                <a:ea typeface="Calibri" panose="020F0502020204030204" pitchFamily="34" charset="0"/>
                <a:cs typeface="Times New Roman" panose="02020603050405020304" pitchFamily="18" charset="0"/>
              </a:rPr>
            </a:br>
            <a:r>
              <a:rPr lang="en-SG" sz="2400" dirty="0">
                <a:solidFill>
                  <a:srgbClr val="000000"/>
                </a:solidFill>
                <a:effectLst/>
                <a:latin typeface="HelveticaNeueLT Std Med" panose="020B0604020202020204" pitchFamily="34" charset="0"/>
                <a:ea typeface="Calibri" panose="020F0502020204030204" pitchFamily="34" charset="0"/>
                <a:cs typeface="Calibri" panose="020F0502020204030204" pitchFamily="34" charset="0"/>
              </a:rPr>
              <a:t>and all the images of her gods</a:t>
            </a:r>
            <a:br>
              <a:rPr lang="en-SG" sz="2400" dirty="0">
                <a:solidFill>
                  <a:srgbClr val="000000"/>
                </a:solidFill>
                <a:effectLst/>
                <a:latin typeface="HelveticaNeueLT Std Med" panose="020B0604020202020204" pitchFamily="34" charset="0"/>
                <a:ea typeface="Calibri" panose="020F0502020204030204" pitchFamily="34" charset="0"/>
                <a:cs typeface="Times New Roman" panose="02020603050405020304" pitchFamily="18" charset="0"/>
              </a:rPr>
            </a:br>
            <a:r>
              <a:rPr lang="en-SG" sz="2400" dirty="0">
                <a:solidFill>
                  <a:srgbClr val="000000"/>
                </a:solidFill>
                <a:effectLst/>
                <a:latin typeface="HelveticaNeueLT Std Med" panose="020B0604020202020204" pitchFamily="34" charset="0"/>
                <a:ea typeface="Calibri" panose="020F0502020204030204" pitchFamily="34" charset="0"/>
                <a:cs typeface="Calibri" panose="020F0502020204030204" pitchFamily="34" charset="0"/>
              </a:rPr>
              <a:t>    lie shattered on the ground.’</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8679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6000"/>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3E7B94B0-3C20-4D27-A356-9F524BCF47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5990" y="1082566"/>
            <a:ext cx="2967127" cy="2967127"/>
          </a:xfrm>
          <a:prstGeom prst="rect">
            <a:avLst/>
          </a:prstGeom>
        </p:spPr>
      </p:pic>
      <p:pic>
        <p:nvPicPr>
          <p:cNvPr id="6" name="Picture 5">
            <a:extLst>
              <a:ext uri="{FF2B5EF4-FFF2-40B4-BE49-F238E27FC236}">
                <a16:creationId xmlns:a16="http://schemas.microsoft.com/office/drawing/2014/main" id="{D674E50A-EC21-41AF-8529-58A123C201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3104" y="70069"/>
            <a:ext cx="1725930" cy="618719"/>
          </a:xfrm>
          <a:prstGeom prst="rect">
            <a:avLst/>
          </a:prstGeom>
        </p:spPr>
      </p:pic>
    </p:spTree>
    <p:extLst>
      <p:ext uri="{BB962C8B-B14F-4D97-AF65-F5344CB8AC3E}">
        <p14:creationId xmlns:p14="http://schemas.microsoft.com/office/powerpoint/2010/main" val="1708073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1000"/>
            <a:lum/>
          </a:blip>
          <a:srcRect/>
          <a:stretch>
            <a:fillRect t="-10000" b="-10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55E9BD-92AB-4494-8E49-E38F1E8D2A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375" y="116798"/>
            <a:ext cx="1725930" cy="618719"/>
          </a:xfrm>
          <a:prstGeom prst="rect">
            <a:avLst/>
          </a:prstGeom>
        </p:spPr>
      </p:pic>
      <p:sp>
        <p:nvSpPr>
          <p:cNvPr id="6" name="TextBox 5">
            <a:extLst>
              <a:ext uri="{FF2B5EF4-FFF2-40B4-BE49-F238E27FC236}">
                <a16:creationId xmlns:a16="http://schemas.microsoft.com/office/drawing/2014/main" id="{81DBF493-9EB1-4DB4-B257-1C0FF07AA6FA}"/>
              </a:ext>
            </a:extLst>
          </p:cNvPr>
          <p:cNvSpPr txBox="1"/>
          <p:nvPr/>
        </p:nvSpPr>
        <p:spPr>
          <a:xfrm>
            <a:off x="176230" y="315418"/>
            <a:ext cx="9651838" cy="646331"/>
          </a:xfrm>
          <a:prstGeom prst="rect">
            <a:avLst/>
          </a:prstGeom>
          <a:noFill/>
        </p:spPr>
        <p:txBody>
          <a:bodyPr wrap="square">
            <a:spAutoFit/>
          </a:bodyPr>
          <a:lstStyle/>
          <a:p>
            <a:pPr marL="0" marR="0">
              <a:spcBef>
                <a:spcPts val="0"/>
              </a:spcBef>
              <a:spcAft>
                <a:spcPts val="0"/>
              </a:spcAft>
            </a:pPr>
            <a:r>
              <a:rPr lang="en-US" sz="3600" dirty="0">
                <a:effectLst/>
                <a:latin typeface="HelveticaNeueLT Std Cn" panose="020B0506030502030204" pitchFamily="34" charset="0"/>
                <a:ea typeface="Calibri" panose="020F0502020204030204" pitchFamily="34" charset="0"/>
                <a:cs typeface="Times New Roman" panose="02020603050405020304" pitchFamily="18" charset="0"/>
              </a:rPr>
              <a:t>Reflection from the context or prerecorded reflections</a:t>
            </a:r>
            <a:endParaRPr lang="en-GB" sz="3600" dirty="0">
              <a:effectLst/>
              <a:latin typeface="HelveticaNeueLT Std Cn" panose="020B0506030502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D7362B7-2AB8-4E0F-BEF0-771730798AC2}"/>
              </a:ext>
            </a:extLst>
          </p:cNvPr>
          <p:cNvSpPr txBox="1"/>
          <p:nvPr/>
        </p:nvSpPr>
        <p:spPr>
          <a:xfrm>
            <a:off x="463215" y="1507774"/>
            <a:ext cx="7345971" cy="5262979"/>
          </a:xfrm>
          <a:prstGeom prst="rect">
            <a:avLst/>
          </a:prstGeom>
          <a:noFill/>
        </p:spPr>
        <p:txBody>
          <a:bodyPr wrap="square" rtlCol="0">
            <a:spAutoFit/>
          </a:bodyPr>
          <a:lstStyle/>
          <a:p>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‘Babylon’ names empire, oppression and judgement, in both Old and New Testament and in our life today. The opening reflection names Babylon in our midst, and especially points to and blesses those who risk bringing God’s counter world closer. </a:t>
            </a:r>
            <a:r>
              <a:rPr lang="en-US" sz="2400" dirty="0">
                <a:latin typeface="HelveticaNeueLT Std Med" panose="020B0604020202020204" pitchFamily="34" charset="0"/>
                <a:ea typeface="Calibri" panose="020F0502020204030204" pitchFamily="34" charset="0"/>
                <a:cs typeface="Times New Roman" panose="02020603050405020304" pitchFamily="18" charset="0"/>
              </a:rPr>
              <a:t>T</a:t>
            </a: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his includes people like Ma </a:t>
            </a:r>
            <a:r>
              <a:rPr lang="en-US" sz="2400" dirty="0" err="1">
                <a:effectLst/>
                <a:latin typeface="HelveticaNeueLT Std Med" panose="020B0604020202020204" pitchFamily="34" charset="0"/>
                <a:ea typeface="Calibri" panose="020F0502020204030204" pitchFamily="34" charset="0"/>
                <a:cs typeface="Times New Roman" panose="02020603050405020304" pitchFamily="18" charset="0"/>
              </a:rPr>
              <a:t>Kyal</a:t>
            </a:r>
            <a:r>
              <a:rPr lang="en-US" sz="2400" dirty="0">
                <a:effectLst/>
                <a:latin typeface="HelveticaNeueLT Std Med" panose="020B0604020202020204" pitchFamily="34" charset="0"/>
                <a:ea typeface="Calibri" panose="020F0502020204030204" pitchFamily="34" charset="0"/>
                <a:cs typeface="Times New Roman" panose="02020603050405020304" pitchFamily="18" charset="0"/>
              </a:rPr>
              <a:t> Sin murdered in Myanmar and Alaa Salah, whose poetry helped inspire the popular rebellion against the Generals in Khartoum in 2019.  These are the people who announce, like Isaiah’s watch keepers, that Babylon is fallen.  They are reminders that the first people to witness to the resurrection were women.</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400" dirty="0"/>
          </a:p>
        </p:txBody>
      </p:sp>
      <p:pic>
        <p:nvPicPr>
          <p:cNvPr id="8" name="Picture 7">
            <a:extLst>
              <a:ext uri="{FF2B5EF4-FFF2-40B4-BE49-F238E27FC236}">
                <a16:creationId xmlns:a16="http://schemas.microsoft.com/office/drawing/2014/main" id="{294D4DAB-5A4B-4885-9694-A2A9EDBDCB37}"/>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6300"/>
                    </a14:imgEffect>
                  </a14:imgLayer>
                </a14:imgProps>
              </a:ext>
              <a:ext uri="{28A0092B-C50C-407E-A947-70E740481C1C}">
                <a14:useLocalDpi xmlns:a14="http://schemas.microsoft.com/office/drawing/2010/main" val="0"/>
              </a:ext>
            </a:extLst>
          </a:blip>
          <a:stretch>
            <a:fillRect/>
          </a:stretch>
        </p:blipFill>
        <p:spPr>
          <a:xfrm>
            <a:off x="7792823" y="961749"/>
            <a:ext cx="4280136" cy="5331751"/>
          </a:xfrm>
          <a:prstGeom prst="rect">
            <a:avLst/>
          </a:prstGeom>
          <a:effectLst>
            <a:glow>
              <a:schemeClr val="bg1">
                <a:alpha val="40000"/>
              </a:schemeClr>
            </a:glow>
            <a:softEdge rad="190500"/>
          </a:effectLst>
        </p:spPr>
      </p:pic>
      <p:sp>
        <p:nvSpPr>
          <p:cNvPr id="9" name="TextBox 8">
            <a:extLst>
              <a:ext uri="{FF2B5EF4-FFF2-40B4-BE49-F238E27FC236}">
                <a16:creationId xmlns:a16="http://schemas.microsoft.com/office/drawing/2014/main" id="{6524F0B7-E18B-4139-83E3-2164AB48F0D8}"/>
              </a:ext>
            </a:extLst>
          </p:cNvPr>
          <p:cNvSpPr txBox="1"/>
          <p:nvPr/>
        </p:nvSpPr>
        <p:spPr>
          <a:xfrm>
            <a:off x="7157488" y="6134283"/>
            <a:ext cx="5341161" cy="606919"/>
          </a:xfrm>
          <a:prstGeom prst="rect">
            <a:avLst/>
          </a:prstGeom>
          <a:noFill/>
        </p:spPr>
        <p:txBody>
          <a:bodyPr wrap="square">
            <a:spAutoFit/>
          </a:bodyPr>
          <a:lstStyle/>
          <a:p>
            <a:r>
              <a:rPr lang="en-US" sz="1600" i="1" dirty="0">
                <a:effectLst/>
                <a:latin typeface="HelveticaNeueLT Std Med" panose="020B0604020202020204" pitchFamily="34" charset="0"/>
                <a:ea typeface="Calibri" panose="020F0502020204030204" pitchFamily="34" charset="0"/>
                <a:cs typeface="Times New Roman" panose="02020603050405020304" pitchFamily="18" charset="0"/>
              </a:rPr>
              <a:t>A representation of Alaa Salah who was part of the popular uprisings in Sudan 2019</a:t>
            </a:r>
            <a:endParaRPr lang="en-GB" sz="1600" dirty="0"/>
          </a:p>
        </p:txBody>
      </p:sp>
    </p:spTree>
    <p:extLst>
      <p:ext uri="{BB962C8B-B14F-4D97-AF65-F5344CB8AC3E}">
        <p14:creationId xmlns:p14="http://schemas.microsoft.com/office/powerpoint/2010/main" val="32523792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TotalTime>
  <Words>1830</Words>
  <Application>Microsoft Office PowerPoint</Application>
  <PresentationFormat>Widescreen</PresentationFormat>
  <Paragraphs>184</Paragraphs>
  <Slides>31</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Calibri</vt:lpstr>
      <vt:lpstr>Calibri Light</vt:lpstr>
      <vt:lpstr>HelveticaNeueLT Std Cn</vt:lpstr>
      <vt:lpstr>HelveticaNeueLT Std Lt</vt:lpstr>
      <vt:lpstr>HelveticaNeueLT Std Med</vt:lpstr>
      <vt:lpstr>Wingdings</vt:lpstr>
      <vt:lpstr>Office Theme</vt:lpstr>
      <vt:lpstr>PowerPoint Presentation</vt:lpstr>
      <vt:lpstr>PowerPoint Presentation</vt:lpstr>
      <vt:lpstr>PowerPoint Presentation</vt:lpstr>
      <vt:lpstr>PowerPoint Presentation</vt:lpstr>
      <vt:lpstr>Song of response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Hui Jun Chia</dc:creator>
  <cp:keywords>CWM Sunday litany 2021</cp:keywords>
  <cp:lastModifiedBy>Hui Jun Chia</cp:lastModifiedBy>
  <cp:revision>115</cp:revision>
  <dcterms:created xsi:type="dcterms:W3CDTF">2021-07-06T03:18:18Z</dcterms:created>
  <dcterms:modified xsi:type="dcterms:W3CDTF">2021-07-15T05:09:34Z</dcterms:modified>
</cp:coreProperties>
</file>